
<file path=[Content_Types].xml><?xml version="1.0" encoding="utf-8"?>
<Types xmlns="http://schemas.openxmlformats.org/package/2006/content-types">
  <Default Extension="gif" ContentType="image/gi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1" roundtripDataSignature="AMtx7mjo3Y0JCJqiCYLvyCMjOMyF4rnnO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C86352-55B0-4841-AD55-B100CDE1199F}" v="4" dt="2024-12-02T21:12:12.3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varScale="1">
        <p:scale>
          <a:sx n="82" d="100"/>
          <a:sy n="82" d="100"/>
        </p:scale>
        <p:origin x="64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microsoft.com/office/2016/11/relationships/changesInfo" Target="changesInfos/changesInfo1.xml"/><Relationship Id="rId3" Type="http://schemas.openxmlformats.org/officeDocument/2006/relationships/slide" Target="slides/slide2.xml"/><Relationship Id="rId21"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B7C86352-55B0-4841-AD55-B100CDE1199F}"/>
    <pc:docChg chg="custSel modSld modMainMaster">
      <pc:chgData name="Sally North" userId="52e2d7fe0a4c5456" providerId="LiveId" clId="{B7C86352-55B0-4841-AD55-B100CDE1199F}" dt="2024-12-02T21:12:22.870" v="6" actId="478"/>
      <pc:docMkLst>
        <pc:docMk/>
      </pc:docMkLst>
      <pc:sldChg chg="modSp mod">
        <pc:chgData name="Sally North" userId="52e2d7fe0a4c5456" providerId="LiveId" clId="{B7C86352-55B0-4841-AD55-B100CDE1199F}" dt="2024-12-02T21:11:45.312" v="1" actId="27636"/>
        <pc:sldMkLst>
          <pc:docMk/>
          <pc:sldMk cId="0" sldId="258"/>
        </pc:sldMkLst>
        <pc:spChg chg="mod">
          <ac:chgData name="Sally North" userId="52e2d7fe0a4c5456" providerId="LiveId" clId="{B7C86352-55B0-4841-AD55-B100CDE1199F}" dt="2024-12-02T21:11:45.312" v="1" actId="27636"/>
          <ac:spMkLst>
            <pc:docMk/>
            <pc:sldMk cId="0" sldId="258"/>
            <ac:spMk id="107" creationId="{00000000-0000-0000-0000-000000000000}"/>
          </ac:spMkLst>
        </pc:spChg>
      </pc:sldChg>
      <pc:sldMasterChg chg="modSldLayout">
        <pc:chgData name="Sally North" userId="52e2d7fe0a4c5456" providerId="LiveId" clId="{B7C86352-55B0-4841-AD55-B100CDE1199F}" dt="2024-12-02T21:12:22.870" v="6" actId="478"/>
        <pc:sldMasterMkLst>
          <pc:docMk/>
          <pc:sldMasterMk cId="0" sldId="2147483648"/>
        </pc:sldMasterMkLst>
        <pc:sldLayoutChg chg="addSp delSp modSp mod">
          <pc:chgData name="Sally North" userId="52e2d7fe0a4c5456" providerId="LiveId" clId="{B7C86352-55B0-4841-AD55-B100CDE1199F}" dt="2024-12-02T21:12:22.870" v="6" actId="478"/>
          <pc:sldLayoutMkLst>
            <pc:docMk/>
            <pc:sldMasterMk cId="0" sldId="2147483648"/>
            <pc:sldLayoutMk cId="0" sldId="2147483649"/>
          </pc:sldLayoutMkLst>
          <pc:spChg chg="add mod">
            <ac:chgData name="Sally North" userId="52e2d7fe0a4c5456" providerId="LiveId" clId="{B7C86352-55B0-4841-AD55-B100CDE1199F}" dt="2024-12-02T21:11:45.264" v="0"/>
            <ac:spMkLst>
              <pc:docMk/>
              <pc:sldMasterMk cId="0" sldId="2147483648"/>
              <pc:sldLayoutMk cId="0" sldId="2147483649"/>
              <ac:spMk id="2" creationId="{A3187B48-A431-FB37-2AE2-6AEB0B101A8F}"/>
            </ac:spMkLst>
          </pc:spChg>
          <pc:spChg chg="add mod">
            <ac:chgData name="Sally North" userId="52e2d7fe0a4c5456" providerId="LiveId" clId="{B7C86352-55B0-4841-AD55-B100CDE1199F}" dt="2024-12-02T21:12:10.281" v="3"/>
            <ac:spMkLst>
              <pc:docMk/>
              <pc:sldMasterMk cId="0" sldId="2147483648"/>
              <pc:sldLayoutMk cId="0" sldId="2147483649"/>
              <ac:spMk id="4" creationId="{179D3BAD-DF87-3D45-896F-6FF31F852D54}"/>
            </ac:spMkLst>
          </pc:spChg>
          <pc:picChg chg="add del mod">
            <ac:chgData name="Sally North" userId="52e2d7fe0a4c5456" providerId="LiveId" clId="{B7C86352-55B0-4841-AD55-B100CDE1199F}" dt="2024-12-02T21:12:22.870" v="6" actId="478"/>
            <ac:picMkLst>
              <pc:docMk/>
              <pc:sldMasterMk cId="0" sldId="2147483648"/>
              <pc:sldLayoutMk cId="0" sldId="2147483649"/>
              <ac:picMk id="3" creationId="{12D34667-4A08-3F84-E4B9-44D4EC21C507}"/>
            </ac:picMkLst>
          </pc:picChg>
          <pc:picChg chg="add mod">
            <ac:chgData name="Sally North" userId="52e2d7fe0a4c5456" providerId="LiveId" clId="{B7C86352-55B0-4841-AD55-B100CDE1199F}" dt="2024-12-02T21:12:10.281" v="3"/>
            <ac:picMkLst>
              <pc:docMk/>
              <pc:sldMasterMk cId="0" sldId="2147483648"/>
              <pc:sldLayoutMk cId="0" sldId="2147483649"/>
              <ac:picMk id="5" creationId="{CF66404D-11E1-2466-6731-A48B1DF33E38}"/>
            </ac:picMkLst>
          </pc:picChg>
        </pc:sldLayoutChg>
        <pc:sldLayoutChg chg="addSp delSp modSp mod">
          <pc:chgData name="Sally North" userId="52e2d7fe0a4c5456" providerId="LiveId" clId="{B7C86352-55B0-4841-AD55-B100CDE1199F}" dt="2024-12-02T21:12:18.054" v="5" actId="478"/>
          <pc:sldLayoutMkLst>
            <pc:docMk/>
            <pc:sldMasterMk cId="0" sldId="2147483648"/>
            <pc:sldLayoutMk cId="0" sldId="2147483650"/>
          </pc:sldLayoutMkLst>
          <pc:spChg chg="add mod">
            <ac:chgData name="Sally North" userId="52e2d7fe0a4c5456" providerId="LiveId" clId="{B7C86352-55B0-4841-AD55-B100CDE1199F}" dt="2024-12-02T21:11:47.888" v="2"/>
            <ac:spMkLst>
              <pc:docMk/>
              <pc:sldMasterMk cId="0" sldId="2147483648"/>
              <pc:sldLayoutMk cId="0" sldId="2147483650"/>
              <ac:spMk id="2" creationId="{C8A183C6-8DE6-A6A1-FCEA-A639B93D0DE3}"/>
            </ac:spMkLst>
          </pc:spChg>
          <pc:spChg chg="add mod">
            <ac:chgData name="Sally North" userId="52e2d7fe0a4c5456" providerId="LiveId" clId="{B7C86352-55B0-4841-AD55-B100CDE1199F}" dt="2024-12-02T21:12:12.366" v="4"/>
            <ac:spMkLst>
              <pc:docMk/>
              <pc:sldMasterMk cId="0" sldId="2147483648"/>
              <pc:sldLayoutMk cId="0" sldId="2147483650"/>
              <ac:spMk id="4" creationId="{84A0BAC5-ED02-1C99-EC39-D94919D19836}"/>
            </ac:spMkLst>
          </pc:spChg>
          <pc:picChg chg="add del mod">
            <ac:chgData name="Sally North" userId="52e2d7fe0a4c5456" providerId="LiveId" clId="{B7C86352-55B0-4841-AD55-B100CDE1199F}" dt="2024-12-02T21:12:18.054" v="5" actId="478"/>
            <ac:picMkLst>
              <pc:docMk/>
              <pc:sldMasterMk cId="0" sldId="2147483648"/>
              <pc:sldLayoutMk cId="0" sldId="2147483650"/>
              <ac:picMk id="3" creationId="{A8DB506C-5ED2-61F5-A9BC-AB176EEB6D89}"/>
            </ac:picMkLst>
          </pc:picChg>
          <pc:picChg chg="add mod">
            <ac:chgData name="Sally North" userId="52e2d7fe0a4c5456" providerId="LiveId" clId="{B7C86352-55B0-4841-AD55-B100CDE1199F}" dt="2024-12-02T21:12:12.366" v="4"/>
            <ac:picMkLst>
              <pc:docMk/>
              <pc:sldMasterMk cId="0" sldId="2147483648"/>
              <pc:sldLayoutMk cId="0" sldId="2147483650"/>
              <ac:picMk id="5" creationId="{D33FA989-9417-450F-877B-169D75BF144E}"/>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84" name="Google Shape;8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9" name="Google Shape;159;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AU"/>
              <a:t>The common trait is a Type A overachiever, who either are between jobs, have recently sold their company – or in some cases, were experiencing complete work and personal life imbalance (Meltzer, 2019). </a:t>
            </a:r>
            <a:endParaRPr/>
          </a:p>
        </p:txBody>
      </p:sp>
      <p:sp>
        <p:nvSpPr>
          <p:cNvPr id="160" name="Google Shape;160;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1846537802_2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7" name="Google Shape;167;g31846537802_2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AU"/>
              <a:t>The common trait is a Type A overachiever, who either are between jobs, have recently sold their company – or in some cases, were experiencing complete work and personal life imbalance (Meltzer, 2019). </a:t>
            </a:r>
            <a:endParaRPr/>
          </a:p>
        </p:txBody>
      </p:sp>
      <p:sp>
        <p:nvSpPr>
          <p:cNvPr id="168" name="Google Shape;168;g31846537802_2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5" name="Google Shape;175;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AU"/>
              <a:t>Solo travellers are typically aged between 41 and 47 years, have an income in the $150,000 range and 85% are women (Solo Traveller World, 2018). </a:t>
            </a:r>
            <a:endParaRPr/>
          </a:p>
        </p:txBody>
      </p:sp>
      <p:sp>
        <p:nvSpPr>
          <p:cNvPr id="176" name="Google Shape;176;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3" name="Google Shape;183;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AU"/>
              <a:t>For example, Intrepid Travel (2018) recorded a 40% increase in solo passengers on their group trips over the past 5 years and have launched their solo only tour range to Bali, India and Vietnam as well as waiving single supplements and creating communal tables for shared meals. </a:t>
            </a:r>
            <a:endParaRPr/>
          </a:p>
        </p:txBody>
      </p:sp>
      <p:sp>
        <p:nvSpPr>
          <p:cNvPr id="184" name="Google Shape;184;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AU"/>
              <a:t>The various trends identified in this chapter relate to a range of economic, social, political, technological and environmental factors and the tourism industry must recognise the influence of these factors as they evolve in order to meet traveller needs and remain competitive. </a:t>
            </a:r>
            <a:endParaRPr/>
          </a:p>
        </p:txBody>
      </p:sp>
      <p:sp>
        <p:nvSpPr>
          <p:cNvPr id="192" name="Google Shape;192;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9" name="Google Shape;199;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31846537802_2_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6" name="Google Shape;206;g31846537802_2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5" name="Google Shape;9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AU"/>
              <a:t>Chapter 2 discusses the key drivers of change, along with several trends considered to have an impact on the future development of the international tourism industry. This chapter explores some of these trends in the context of future tourist behaviour.</a:t>
            </a:r>
            <a:endParaRPr/>
          </a:p>
        </p:txBody>
      </p:sp>
      <p:sp>
        <p:nvSpPr>
          <p:cNvPr id="104" name="Google Shape;104;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AU"/>
              <a:t>Virtual tourism is the application of virtual reality (VR), including augmented reality (AR) and mixed reality (MR), to tourism (The Conversation, 2019).</a:t>
            </a:r>
            <a:endParaRPr/>
          </a:p>
          <a:p>
            <a:pPr marL="0" lvl="0" indent="0" algn="l" rtl="0">
              <a:spcBef>
                <a:spcPts val="0"/>
              </a:spcBef>
              <a:spcAft>
                <a:spcPts val="0"/>
              </a:spcAft>
              <a:buNone/>
            </a:pPr>
            <a:endParaRPr/>
          </a:p>
        </p:txBody>
      </p:sp>
      <p:sp>
        <p:nvSpPr>
          <p:cNvPr id="112" name="Google Shape;112;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9" name="Google Shape;119;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AU"/>
              <a:t>Meanwhile, augmented reality (AR) enables its user to develop a relationship with their environment due to its ability to superimpose computer-generated data onto the real view and it is for this reason, the technology has increased in recent popularity. </a:t>
            </a:r>
            <a:endParaRPr/>
          </a:p>
        </p:txBody>
      </p:sp>
      <p:sp>
        <p:nvSpPr>
          <p:cNvPr id="120" name="Google Shape;120;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AU"/>
              <a:t>Smart boredom is considered as the ‘use of spare time to browse social media, play games, manage online finances and catch up on the latest news anytime, anywhere’! (The Conversation, 2018). </a:t>
            </a:r>
            <a:endParaRPr/>
          </a:p>
          <a:p>
            <a:pPr marL="0" lvl="0" indent="0" algn="l" rtl="0">
              <a:spcBef>
                <a:spcPts val="0"/>
              </a:spcBef>
              <a:spcAft>
                <a:spcPts val="0"/>
              </a:spcAft>
              <a:buNone/>
            </a:pPr>
            <a:endParaRPr/>
          </a:p>
        </p:txBody>
      </p:sp>
      <p:sp>
        <p:nvSpPr>
          <p:cNvPr id="128" name="Google Shape;128;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3188c700660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g3188c700660_0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AU"/>
              <a:t>Smart boredom is considered as the ‘use of spare time to browse social media, play games, manage online finances and catch up on the latest news anytime, anywhere’! (The Conversation, 2018). </a:t>
            </a:r>
            <a:endParaRPr/>
          </a:p>
          <a:p>
            <a:pPr marL="0" lvl="0" indent="0" algn="l" rtl="0">
              <a:spcBef>
                <a:spcPts val="0"/>
              </a:spcBef>
              <a:spcAft>
                <a:spcPts val="0"/>
              </a:spcAft>
              <a:buNone/>
            </a:pPr>
            <a:endParaRPr/>
          </a:p>
        </p:txBody>
      </p:sp>
      <p:sp>
        <p:nvSpPr>
          <p:cNvPr id="136" name="Google Shape;136;g3188c700660_0_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AU"/>
              <a:t>Tourists of the future may be seeking a ‘digital detox’ whereby their travel experience may be totally void of any technology and online platforms.</a:t>
            </a:r>
            <a:endParaRPr/>
          </a:p>
        </p:txBody>
      </p:sp>
      <p:sp>
        <p:nvSpPr>
          <p:cNvPr id="144" name="Google Shape;144;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 name="Google Shape;151;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A super sabbatical involves:</a:t>
            </a:r>
            <a:endParaRPr/>
          </a:p>
          <a:p>
            <a:pPr marL="0" lvl="0" indent="0" algn="l" rtl="0">
              <a:spcBef>
                <a:spcPts val="0"/>
              </a:spcBef>
              <a:spcAft>
                <a:spcPts val="0"/>
              </a:spcAft>
              <a:buNone/>
            </a:pPr>
            <a:endParaRPr/>
          </a:p>
          <a:p>
            <a:pPr marL="0" lvl="0" indent="0" algn="l" rtl="0">
              <a:spcBef>
                <a:spcPts val="0"/>
              </a:spcBef>
              <a:spcAft>
                <a:spcPts val="0"/>
              </a:spcAft>
              <a:buNone/>
            </a:pPr>
            <a:r>
              <a:rPr lang="en-AU"/>
              <a:t>…hard-charging career entrepreneurs, financers, and other ‘one-percenters’, unaccustomed to half measures at work or play, seeking a maxed-out full throttle gap year to jump start the kind of mind expanding, soul sustaining experiences they missed out on whilst laying the foundations of their start-up company (Meltzer, 2019).</a:t>
            </a:r>
            <a:endParaRPr/>
          </a:p>
          <a:p>
            <a:pPr marL="0" lvl="0" indent="0" algn="l" rtl="0">
              <a:spcBef>
                <a:spcPts val="0"/>
              </a:spcBef>
              <a:spcAft>
                <a:spcPts val="0"/>
              </a:spcAft>
              <a:buNone/>
            </a:pPr>
            <a:endParaRPr/>
          </a:p>
        </p:txBody>
      </p:sp>
      <p:sp>
        <p:nvSpPr>
          <p:cNvPr id="152" name="Google Shape;152;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A3187B48-A431-FB37-2AE2-6AEB0B101A8F}"/>
              </a:ext>
            </a:extLst>
          </p:cNvPr>
          <p:cNvSpPr txBox="1">
            <a:spLocks/>
          </p:cNvSpPr>
          <p:nvPr userDrawn="1"/>
        </p:nvSpPr>
        <p:spPr>
          <a:xfrm>
            <a:off x="475861" y="6223518"/>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a:t>International Tourism Futures 2nd edn © Clare Lade, Paul Strickland, Elspeth Frew, Paul Willard, Sandra Cherro Osorio, Astrid Noerfelt. </a:t>
            </a:r>
          </a:p>
          <a:p>
            <a:r>
              <a:rPr lang="en-GB"/>
              <a:t>All rights reserved 2025</a:t>
            </a:r>
          </a:p>
          <a:p>
            <a:endParaRPr lang="en-GB" dirty="0"/>
          </a:p>
        </p:txBody>
      </p:sp>
      <p:sp>
        <p:nvSpPr>
          <p:cNvPr id="4" name="Google Shape;17;p16">
            <a:extLst>
              <a:ext uri="{FF2B5EF4-FFF2-40B4-BE49-F238E27FC236}">
                <a16:creationId xmlns:a16="http://schemas.microsoft.com/office/drawing/2014/main" id="{179D3BAD-DF87-3D45-896F-6FF31F852D54}"/>
              </a:ext>
            </a:extLst>
          </p:cNvPr>
          <p:cNvSpPr txBox="1">
            <a:spLocks/>
          </p:cNvSpPr>
          <p:nvPr userDrawn="1"/>
        </p:nvSpPr>
        <p:spPr>
          <a:xfrm>
            <a:off x="628261" y="6375918"/>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a:t>International Tourism Futures 2nd edn © Clare Lade, Paul Strickland, Elspeth Frew, Paul Willard, Sandra Cherro Osorio, Astrid Noerfelt. </a:t>
            </a:r>
          </a:p>
          <a:p>
            <a:r>
              <a:rPr lang="en-GB"/>
              <a:t>All rights reserved 2025</a:t>
            </a:r>
          </a:p>
          <a:p>
            <a:endParaRPr lang="en-GB" dirty="0"/>
          </a:p>
        </p:txBody>
      </p:sp>
      <p:pic>
        <p:nvPicPr>
          <p:cNvPr id="5" name="Picture 4" descr="A book cover with a couple of people&#10;&#10;Description automatically generated">
            <a:extLst>
              <a:ext uri="{FF2B5EF4-FFF2-40B4-BE49-F238E27FC236}">
                <a16:creationId xmlns:a16="http://schemas.microsoft.com/office/drawing/2014/main" id="{CF66404D-11E1-2466-6731-A48B1DF33E38}"/>
              </a:ext>
            </a:extLst>
          </p:cNvPr>
          <p:cNvPicPr>
            <a:picLocks noChangeAspect="1"/>
          </p:cNvPicPr>
          <p:nvPr userDrawn="1"/>
        </p:nvPicPr>
        <p:blipFill>
          <a:blip r:embed="rId2"/>
          <a:stretch>
            <a:fillRect/>
          </a:stretch>
        </p:blipFill>
        <p:spPr>
          <a:xfrm>
            <a:off x="11005767" y="367473"/>
            <a:ext cx="1004286" cy="142039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3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3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3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3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2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C8A183C6-8DE6-A6A1-FCEA-A639B93D0DE3}"/>
              </a:ext>
            </a:extLst>
          </p:cNvPr>
          <p:cNvSpPr txBox="1">
            <a:spLocks/>
          </p:cNvSpPr>
          <p:nvPr userDrawn="1"/>
        </p:nvSpPr>
        <p:spPr>
          <a:xfrm>
            <a:off x="475861" y="6223518"/>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a:t>International Tourism Futures 2nd edn © Clare Lade, Paul Strickland, Elspeth Frew, Paul Willard, Sandra Cherro Osorio, Astrid Noerfelt. </a:t>
            </a:r>
          </a:p>
          <a:p>
            <a:r>
              <a:rPr lang="en-GB"/>
              <a:t>All rights reserved 2025</a:t>
            </a:r>
          </a:p>
          <a:p>
            <a:endParaRPr lang="en-GB" dirty="0"/>
          </a:p>
        </p:txBody>
      </p:sp>
      <p:sp>
        <p:nvSpPr>
          <p:cNvPr id="4" name="Google Shape;17;p16">
            <a:extLst>
              <a:ext uri="{FF2B5EF4-FFF2-40B4-BE49-F238E27FC236}">
                <a16:creationId xmlns:a16="http://schemas.microsoft.com/office/drawing/2014/main" id="{84A0BAC5-ED02-1C99-EC39-D94919D19836}"/>
              </a:ext>
            </a:extLst>
          </p:cNvPr>
          <p:cNvSpPr txBox="1">
            <a:spLocks/>
          </p:cNvSpPr>
          <p:nvPr userDrawn="1"/>
        </p:nvSpPr>
        <p:spPr>
          <a:xfrm>
            <a:off x="628261" y="6375918"/>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a:t>International Tourism Futures 2nd edn © Clare Lade, Paul Strickland, Elspeth Frew, Paul Willard, Sandra Cherro Osorio, Astrid Noerfelt. </a:t>
            </a:r>
          </a:p>
          <a:p>
            <a:r>
              <a:rPr lang="en-GB"/>
              <a:t>All rights reserved 2025</a:t>
            </a:r>
          </a:p>
          <a:p>
            <a:endParaRPr lang="en-GB" dirty="0"/>
          </a:p>
        </p:txBody>
      </p:sp>
      <p:pic>
        <p:nvPicPr>
          <p:cNvPr id="5" name="Picture 4" descr="A book cover with a couple of people&#10;&#10;Description automatically generated">
            <a:extLst>
              <a:ext uri="{FF2B5EF4-FFF2-40B4-BE49-F238E27FC236}">
                <a16:creationId xmlns:a16="http://schemas.microsoft.com/office/drawing/2014/main" id="{D33FA989-9417-450F-877B-169D75BF144E}"/>
              </a:ext>
            </a:extLst>
          </p:cNvPr>
          <p:cNvPicPr>
            <a:picLocks noChangeAspect="1"/>
          </p:cNvPicPr>
          <p:nvPr userDrawn="1"/>
        </p:nvPicPr>
        <p:blipFill>
          <a:blip r:embed="rId2"/>
          <a:stretch>
            <a:fillRect/>
          </a:stretch>
        </p:blipFill>
        <p:spPr>
          <a:xfrm>
            <a:off x="11005767" y="367473"/>
            <a:ext cx="1004286" cy="142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3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3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8" name="Google Shape;28;p30"/>
          <p:cNvPicPr preferRelativeResize="0"/>
          <p:nvPr/>
        </p:nvPicPr>
        <p:blipFill rotWithShape="1">
          <a:blip r:embed="rId2">
            <a:alphaModFix/>
          </a:blip>
          <a:srcRect/>
          <a:stretch/>
        </p:blipFill>
        <p:spPr>
          <a:xfrm>
            <a:off x="10528882" y="-11112"/>
            <a:ext cx="1663118" cy="131940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3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3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2" name="Google Shape;32;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3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3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3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3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3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3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3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3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3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3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3"/>
        <p:cNvGrpSpPr/>
        <p:nvPr/>
      </p:nvGrpSpPr>
      <p:grpSpPr>
        <a:xfrm>
          <a:off x="0" y="0"/>
          <a:ext cx="0" cy="0"/>
          <a:chOff x="0" y="0"/>
          <a:chExt cx="0" cy="0"/>
        </a:xfrm>
      </p:grpSpPr>
      <p:sp>
        <p:nvSpPr>
          <p:cNvPr id="64" name="Google Shape;64;p3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36"/>
          <p:cNvSpPr>
            <a:spLocks noGrp="1"/>
          </p:cNvSpPr>
          <p:nvPr>
            <p:ph type="pic" idx="2"/>
          </p:nvPr>
        </p:nvSpPr>
        <p:spPr>
          <a:xfrm>
            <a:off x="5183188" y="987425"/>
            <a:ext cx="6172200" cy="4873625"/>
          </a:xfrm>
          <a:prstGeom prst="rect">
            <a:avLst/>
          </a:prstGeom>
          <a:noFill/>
          <a:ln>
            <a:noFill/>
          </a:ln>
        </p:spPr>
      </p:sp>
      <p:sp>
        <p:nvSpPr>
          <p:cNvPr id="66" name="Google Shape;66;p3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p:nvPr/>
        </p:nvSpPr>
        <p:spPr>
          <a:xfrm>
            <a:off x="1676401" y="1989139"/>
            <a:ext cx="8812213" cy="193899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AU" sz="4000" b="1" i="0" u="none" strike="noStrike" cap="none">
                <a:solidFill>
                  <a:schemeClr val="dk1"/>
                </a:solidFill>
                <a:latin typeface="Arial"/>
                <a:ea typeface="Arial"/>
                <a:cs typeface="Arial"/>
                <a:sym typeface="Arial"/>
              </a:rPr>
              <a:t>Chapter 4: Tourists of the Future</a:t>
            </a:r>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p:txBody>
      </p:sp>
      <p:sp>
        <p:nvSpPr>
          <p:cNvPr id="88" name="Google Shape;88;p1"/>
          <p:cNvSpPr/>
          <p:nvPr/>
        </p:nvSpPr>
        <p:spPr>
          <a:xfrm>
            <a:off x="1524000" y="43934"/>
            <a:ext cx="264816"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9" name="Google Shape;89;p1"/>
          <p:cNvSpPr txBox="1">
            <a:spLocks noGrp="1"/>
          </p:cNvSpPr>
          <p:nvPr>
            <p:ph type="ftr" idx="11"/>
          </p:nvPr>
        </p:nvSpPr>
        <p:spPr>
          <a:xfrm>
            <a:off x="998807" y="6356350"/>
            <a:ext cx="10030264"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Clare Lade, Paul Strickland, Elspeth Frew, Paul Willard, Sandra Cherro Osorio, Astrid Noerfelt. </a:t>
            </a:r>
            <a:endParaRPr/>
          </a:p>
          <a:p>
            <a:pPr marL="0" lvl="0" indent="0" algn="ctr" rtl="0">
              <a:spcBef>
                <a:spcPts val="0"/>
              </a:spcBef>
              <a:spcAft>
                <a:spcPts val="0"/>
              </a:spcAft>
              <a:buNone/>
            </a:pPr>
            <a:r>
              <a:rPr lang="en-AU"/>
              <a:t>All rights reserved 2024</a:t>
            </a:r>
            <a:endParaRPr/>
          </a:p>
        </p:txBody>
      </p:sp>
      <p:pic>
        <p:nvPicPr>
          <p:cNvPr id="90" name="Google Shape;90;p1" descr="A picture containing colorful&#10;&#10;Description automatically generated"/>
          <p:cNvPicPr preferRelativeResize="0"/>
          <p:nvPr/>
        </p:nvPicPr>
        <p:blipFill rotWithShape="1">
          <a:blip r:embed="rId3">
            <a:alphaModFix/>
          </a:blip>
          <a:srcRect/>
          <a:stretch/>
        </p:blipFill>
        <p:spPr>
          <a:xfrm>
            <a:off x="10668000" y="15798"/>
            <a:ext cx="1524000" cy="1985287"/>
          </a:xfrm>
          <a:prstGeom prst="rect">
            <a:avLst/>
          </a:prstGeom>
          <a:noFill/>
          <a:ln>
            <a:noFill/>
          </a:ln>
        </p:spPr>
      </p:pic>
      <p:pic>
        <p:nvPicPr>
          <p:cNvPr id="91" name="Google Shape;91;p1" descr="A picture containing drawing&#10;&#10;Description automatically generated"/>
          <p:cNvPicPr preferRelativeResize="0"/>
          <p:nvPr/>
        </p:nvPicPr>
        <p:blipFill rotWithShape="1">
          <a:blip r:embed="rId4">
            <a:alphaModFix/>
          </a:blip>
          <a:srcRect/>
          <a:stretch/>
        </p:blipFill>
        <p:spPr>
          <a:xfrm>
            <a:off x="48504" y="6084016"/>
            <a:ext cx="713496" cy="687013"/>
          </a:xfrm>
          <a:prstGeom prst="rect">
            <a:avLst/>
          </a:prstGeom>
          <a:noFill/>
          <a:ln>
            <a:noFill/>
          </a:ln>
        </p:spPr>
      </p:pic>
      <p:pic>
        <p:nvPicPr>
          <p:cNvPr id="92" name="Google Shape;92;p1" descr="A picture containing drawing&#10;&#10;Description automatically generated"/>
          <p:cNvPicPr preferRelativeResize="0"/>
          <p:nvPr/>
        </p:nvPicPr>
        <p:blipFill rotWithShape="1">
          <a:blip r:embed="rId4">
            <a:alphaModFix/>
          </a:blip>
          <a:srcRect/>
          <a:stretch/>
        </p:blipFill>
        <p:spPr>
          <a:xfrm>
            <a:off x="11430000" y="6084016"/>
            <a:ext cx="713496" cy="68701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Slow Tourism and Sustainability</a:t>
            </a:r>
            <a:endParaRPr/>
          </a:p>
        </p:txBody>
      </p:sp>
      <p:sp>
        <p:nvSpPr>
          <p:cNvPr id="163" name="Google Shape;163;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AU"/>
              <a:t>Slow tourism is a travel approach that emphasises a more leisurely and immersive experience, encouraging travellers to:</a:t>
            </a:r>
            <a:endParaRPr/>
          </a:p>
          <a:p>
            <a:pPr marL="457200" lvl="0" indent="-342900" algn="l" rtl="0">
              <a:lnSpc>
                <a:spcPct val="100000"/>
              </a:lnSpc>
              <a:spcBef>
                <a:spcPts val="0"/>
              </a:spcBef>
              <a:spcAft>
                <a:spcPts val="0"/>
              </a:spcAft>
              <a:buSzPts val="1800"/>
              <a:buChar char="●"/>
            </a:pPr>
            <a:r>
              <a:rPr lang="en-AU"/>
              <a:t>Take their time</a:t>
            </a:r>
            <a:endParaRPr/>
          </a:p>
          <a:p>
            <a:pPr marL="457200" lvl="0" indent="-342900" algn="l" rtl="0">
              <a:lnSpc>
                <a:spcPct val="100000"/>
              </a:lnSpc>
              <a:spcBef>
                <a:spcPts val="0"/>
              </a:spcBef>
              <a:spcAft>
                <a:spcPts val="0"/>
              </a:spcAft>
              <a:buSzPts val="1800"/>
              <a:buChar char="●"/>
            </a:pPr>
            <a:r>
              <a:rPr lang="en-AU"/>
              <a:t>Appreciate local culture</a:t>
            </a:r>
            <a:endParaRPr/>
          </a:p>
          <a:p>
            <a:pPr marL="457200" lvl="0" indent="-342900" algn="l" rtl="0">
              <a:lnSpc>
                <a:spcPct val="100000"/>
              </a:lnSpc>
              <a:spcBef>
                <a:spcPts val="0"/>
              </a:spcBef>
              <a:spcAft>
                <a:spcPts val="0"/>
              </a:spcAft>
              <a:buSzPts val="1800"/>
              <a:buChar char="●"/>
            </a:pPr>
            <a:r>
              <a:rPr lang="en-AU"/>
              <a:t>Minimise their environmental impact (Valls, Mota, Vieira &amp; Santos, 2019)</a:t>
            </a:r>
            <a:endParaRPr/>
          </a:p>
          <a:p>
            <a:pPr marL="0" lvl="0" indent="0" algn="r" rtl="0">
              <a:lnSpc>
                <a:spcPct val="100000"/>
              </a:lnSpc>
              <a:spcBef>
                <a:spcPts val="1000"/>
              </a:spcBef>
              <a:spcAft>
                <a:spcPts val="0"/>
              </a:spcAft>
              <a:buClr>
                <a:schemeClr val="dk1"/>
              </a:buClr>
              <a:buSzPts val="2200"/>
              <a:buNone/>
            </a:pPr>
            <a:endParaRPr/>
          </a:p>
        </p:txBody>
      </p:sp>
      <p:sp>
        <p:nvSpPr>
          <p:cNvPr id="164" name="Google Shape;164;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g31846537802_2_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Slow Tourism and Sustainability</a:t>
            </a:r>
            <a:endParaRPr/>
          </a:p>
        </p:txBody>
      </p:sp>
      <p:sp>
        <p:nvSpPr>
          <p:cNvPr id="171" name="Google Shape;171;g31846537802_2_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AU"/>
              <a:t>Slow tourism fosters sustainable practices in tourism by promoting a more thoughtful and respectful way of experiencing destinations, inclusive of the following:</a:t>
            </a:r>
            <a:endParaRPr/>
          </a:p>
          <a:p>
            <a:pPr marL="457200" lvl="0" indent="-342900" algn="l" rtl="0">
              <a:lnSpc>
                <a:spcPct val="100000"/>
              </a:lnSpc>
              <a:spcBef>
                <a:spcPts val="0"/>
              </a:spcBef>
              <a:spcAft>
                <a:spcPts val="0"/>
              </a:spcAft>
              <a:buSzPts val="1800"/>
              <a:buChar char="•"/>
            </a:pPr>
            <a:r>
              <a:rPr lang="en-AU"/>
              <a:t>Environmental impact</a:t>
            </a:r>
            <a:endParaRPr/>
          </a:p>
          <a:p>
            <a:pPr marL="457200" lvl="0" indent="-342900" algn="l" rtl="0">
              <a:lnSpc>
                <a:spcPct val="100000"/>
              </a:lnSpc>
              <a:spcBef>
                <a:spcPts val="0"/>
              </a:spcBef>
              <a:spcAft>
                <a:spcPts val="0"/>
              </a:spcAft>
              <a:buSzPts val="1800"/>
              <a:buChar char="•"/>
            </a:pPr>
            <a:r>
              <a:rPr lang="en-AU"/>
              <a:t>Support for local communities</a:t>
            </a:r>
            <a:endParaRPr/>
          </a:p>
          <a:p>
            <a:pPr marL="457200" lvl="0" indent="-342900" algn="l" rtl="0">
              <a:lnSpc>
                <a:spcPct val="100000"/>
              </a:lnSpc>
              <a:spcBef>
                <a:spcPts val="0"/>
              </a:spcBef>
              <a:spcAft>
                <a:spcPts val="0"/>
              </a:spcAft>
              <a:buSzPts val="1800"/>
              <a:buChar char="•"/>
            </a:pPr>
            <a:r>
              <a:rPr lang="en-AU"/>
              <a:t>Preservation of cultural heritage</a:t>
            </a:r>
            <a:endParaRPr/>
          </a:p>
          <a:p>
            <a:pPr marL="457200" lvl="0" indent="-342900" algn="l" rtl="0">
              <a:lnSpc>
                <a:spcPct val="100000"/>
              </a:lnSpc>
              <a:spcBef>
                <a:spcPts val="0"/>
              </a:spcBef>
              <a:spcAft>
                <a:spcPts val="0"/>
              </a:spcAft>
              <a:buSzPts val="1800"/>
              <a:buChar char="•"/>
            </a:pPr>
            <a:r>
              <a:rPr lang="en-AU"/>
              <a:t>Reduced crowding</a:t>
            </a:r>
            <a:endParaRPr/>
          </a:p>
          <a:p>
            <a:pPr marL="457200" lvl="0" indent="-342900" algn="l" rtl="0">
              <a:lnSpc>
                <a:spcPct val="100000"/>
              </a:lnSpc>
              <a:spcBef>
                <a:spcPts val="0"/>
              </a:spcBef>
              <a:spcAft>
                <a:spcPts val="0"/>
              </a:spcAft>
              <a:buSzPts val="1800"/>
              <a:buChar char="•"/>
            </a:pPr>
            <a:r>
              <a:rPr lang="en-AU"/>
              <a:t>Quality of experience</a:t>
            </a:r>
            <a:endParaRPr/>
          </a:p>
          <a:p>
            <a:pPr marL="0" lvl="0" indent="0" algn="r" rtl="0">
              <a:lnSpc>
                <a:spcPct val="100000"/>
              </a:lnSpc>
              <a:spcBef>
                <a:spcPts val="1000"/>
              </a:spcBef>
              <a:spcAft>
                <a:spcPts val="0"/>
              </a:spcAft>
              <a:buClr>
                <a:schemeClr val="dk1"/>
              </a:buClr>
              <a:buSzPts val="2200"/>
              <a:buNone/>
            </a:pPr>
            <a:endParaRPr/>
          </a:p>
        </p:txBody>
      </p:sp>
      <p:sp>
        <p:nvSpPr>
          <p:cNvPr id="172" name="Google Shape;172;g31846537802_2_0"/>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Solo Traveller</a:t>
            </a:r>
            <a:endParaRPr/>
          </a:p>
        </p:txBody>
      </p:sp>
      <p:sp>
        <p:nvSpPr>
          <p:cNvPr id="179" name="Google Shape;179;p2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100000"/>
              </a:lnSpc>
              <a:spcBef>
                <a:spcPts val="0"/>
              </a:spcBef>
              <a:spcAft>
                <a:spcPts val="0"/>
              </a:spcAft>
              <a:buSzPts val="1800"/>
              <a:buChar char="●"/>
            </a:pPr>
            <a:r>
              <a:rPr lang="en-AU"/>
              <a:t>Solo travelling is on the rise due to factors such as:</a:t>
            </a:r>
            <a:endParaRPr/>
          </a:p>
          <a:p>
            <a:pPr marL="685800" lvl="1" indent="-228600" algn="l" rtl="0">
              <a:lnSpc>
                <a:spcPct val="100000"/>
              </a:lnSpc>
              <a:spcBef>
                <a:spcPts val="0"/>
              </a:spcBef>
              <a:spcAft>
                <a:spcPts val="0"/>
              </a:spcAft>
              <a:buSzPts val="1800"/>
              <a:buChar char="○"/>
            </a:pPr>
            <a:r>
              <a:rPr lang="en-AU"/>
              <a:t>More people living alone and choosing to remain single</a:t>
            </a:r>
            <a:endParaRPr/>
          </a:p>
          <a:p>
            <a:pPr marL="685800" lvl="1" indent="-228600" algn="l" rtl="0">
              <a:lnSpc>
                <a:spcPct val="100000"/>
              </a:lnSpc>
              <a:spcBef>
                <a:spcPts val="0"/>
              </a:spcBef>
              <a:spcAft>
                <a:spcPts val="0"/>
              </a:spcAft>
              <a:buSzPts val="1800"/>
              <a:buChar char="○"/>
            </a:pPr>
            <a:r>
              <a:rPr lang="en-AU"/>
              <a:t>More women having the financial means and freedom to travel alone</a:t>
            </a:r>
            <a:endParaRPr/>
          </a:p>
          <a:p>
            <a:pPr marL="685800" lvl="0" indent="0" algn="l" rtl="0">
              <a:lnSpc>
                <a:spcPct val="100000"/>
              </a:lnSpc>
              <a:spcBef>
                <a:spcPts val="0"/>
              </a:spcBef>
              <a:spcAft>
                <a:spcPts val="0"/>
              </a:spcAft>
              <a:buNone/>
            </a:pPr>
            <a:endParaRPr/>
          </a:p>
          <a:p>
            <a:pPr marL="457200" lvl="0" indent="-342900" algn="l" rtl="0">
              <a:lnSpc>
                <a:spcPct val="100000"/>
              </a:lnSpc>
              <a:spcBef>
                <a:spcPts val="0"/>
              </a:spcBef>
              <a:spcAft>
                <a:spcPts val="0"/>
              </a:spcAft>
              <a:buSzPts val="1800"/>
              <a:buChar char="●"/>
            </a:pPr>
            <a:r>
              <a:rPr lang="en-AU"/>
              <a:t>Solo traveling is a diverse phenomenon: Some people wish to spend their holiday alone, whereas others will join group tours and engage with people they meet abroad</a:t>
            </a:r>
            <a:endParaRPr/>
          </a:p>
        </p:txBody>
      </p:sp>
      <p:sp>
        <p:nvSpPr>
          <p:cNvPr id="180" name="Google Shape;180;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The Solo Traveller</a:t>
            </a:r>
            <a:endParaRPr/>
          </a:p>
        </p:txBody>
      </p:sp>
      <p:sp>
        <p:nvSpPr>
          <p:cNvPr id="187" name="Google Shape;187;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AU"/>
              <a:t>Reasons for traveling solo include:</a:t>
            </a:r>
            <a:endParaRPr/>
          </a:p>
          <a:p>
            <a:pPr marL="228600" lvl="0" indent="-165100" algn="l" rtl="0">
              <a:lnSpc>
                <a:spcPct val="100000"/>
              </a:lnSpc>
              <a:spcBef>
                <a:spcPts val="0"/>
              </a:spcBef>
              <a:spcAft>
                <a:spcPts val="0"/>
              </a:spcAft>
              <a:buSzPts val="1800"/>
              <a:buChar char="•"/>
            </a:pPr>
            <a:r>
              <a:rPr lang="en-AU"/>
              <a:t>Seeking opportunities for self-actualization</a:t>
            </a:r>
            <a:endParaRPr/>
          </a:p>
          <a:p>
            <a:pPr marL="228600" lvl="0" indent="-165100" algn="l" rtl="0">
              <a:lnSpc>
                <a:spcPct val="100000"/>
              </a:lnSpc>
              <a:spcBef>
                <a:spcPts val="0"/>
              </a:spcBef>
              <a:spcAft>
                <a:spcPts val="0"/>
              </a:spcAft>
              <a:buSzPts val="1800"/>
              <a:buChar char="•"/>
            </a:pPr>
            <a:r>
              <a:rPr lang="en-AU"/>
              <a:t>Seeking freedom</a:t>
            </a:r>
            <a:endParaRPr/>
          </a:p>
          <a:p>
            <a:pPr marL="228600" lvl="0" indent="-165100" algn="l" rtl="0">
              <a:lnSpc>
                <a:spcPct val="100000"/>
              </a:lnSpc>
              <a:spcBef>
                <a:spcPts val="0"/>
              </a:spcBef>
              <a:spcAft>
                <a:spcPts val="0"/>
              </a:spcAft>
              <a:buSzPts val="1800"/>
              <a:buChar char="•"/>
            </a:pPr>
            <a:r>
              <a:rPr lang="en-AU"/>
              <a:t>A need for spontaneity</a:t>
            </a:r>
            <a:endParaRPr/>
          </a:p>
          <a:p>
            <a:pPr marL="228600" lvl="0" indent="-165100" algn="l" rtl="0">
              <a:lnSpc>
                <a:spcPct val="100000"/>
              </a:lnSpc>
              <a:spcBef>
                <a:spcPts val="0"/>
              </a:spcBef>
              <a:spcAft>
                <a:spcPts val="0"/>
              </a:spcAft>
              <a:buSzPts val="1800"/>
              <a:buChar char="•"/>
            </a:pPr>
            <a:r>
              <a:rPr lang="en-AU"/>
              <a:t>Lacking a travel companion</a:t>
            </a:r>
            <a:endParaRPr/>
          </a:p>
          <a:p>
            <a:pPr marL="0" lvl="0" indent="0" algn="l" rtl="0">
              <a:lnSpc>
                <a:spcPct val="100000"/>
              </a:lnSpc>
              <a:spcBef>
                <a:spcPts val="0"/>
              </a:spcBef>
              <a:spcAft>
                <a:spcPts val="0"/>
              </a:spcAft>
              <a:buNone/>
            </a:pPr>
            <a:endParaRPr/>
          </a:p>
          <a:p>
            <a:pPr marL="0" lvl="0" indent="0" algn="l" rtl="0">
              <a:lnSpc>
                <a:spcPct val="100000"/>
              </a:lnSpc>
              <a:spcBef>
                <a:spcPts val="0"/>
              </a:spcBef>
              <a:spcAft>
                <a:spcPts val="0"/>
              </a:spcAft>
              <a:buNone/>
            </a:pPr>
            <a:r>
              <a:rPr lang="en-AU"/>
              <a:t>These can be divided into ‘by default’ or ‘by choice’ reasons </a:t>
            </a:r>
            <a:endParaRPr/>
          </a:p>
          <a:p>
            <a:pPr marL="0" lvl="0" indent="0" algn="l" rtl="0">
              <a:lnSpc>
                <a:spcPct val="100000"/>
              </a:lnSpc>
              <a:spcBef>
                <a:spcPts val="0"/>
              </a:spcBef>
              <a:spcAft>
                <a:spcPts val="0"/>
              </a:spcAft>
              <a:buNone/>
            </a:pPr>
            <a:endParaRPr/>
          </a:p>
        </p:txBody>
      </p:sp>
      <p:sp>
        <p:nvSpPr>
          <p:cNvPr id="188" name="Google Shape;18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Summary</a:t>
            </a:r>
            <a:endParaRPr/>
          </a:p>
        </p:txBody>
      </p:sp>
      <p:sp>
        <p:nvSpPr>
          <p:cNvPr id="195" name="Google Shape;195;p25"/>
          <p:cNvSpPr txBox="1">
            <a:spLocks noGrp="1"/>
          </p:cNvSpPr>
          <p:nvPr>
            <p:ph type="body" idx="1"/>
          </p:nvPr>
        </p:nvSpPr>
        <p:spPr>
          <a:xfrm>
            <a:off x="838200" y="1567543"/>
            <a:ext cx="10515600" cy="460942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AU"/>
              <a:t>This chapter discussed important trends in tourism:</a:t>
            </a:r>
            <a:endParaRPr/>
          </a:p>
          <a:p>
            <a:pPr marL="228600" lvl="0" indent="-228600" algn="l" rtl="0">
              <a:lnSpc>
                <a:spcPct val="100000"/>
              </a:lnSpc>
              <a:spcBef>
                <a:spcPts val="0"/>
              </a:spcBef>
              <a:spcAft>
                <a:spcPts val="0"/>
              </a:spcAft>
              <a:buSzPts val="2600"/>
              <a:buChar char="•"/>
            </a:pPr>
            <a:r>
              <a:rPr lang="en-AU" sz="2600"/>
              <a:t>Virtual tourism</a:t>
            </a:r>
            <a:endParaRPr/>
          </a:p>
          <a:p>
            <a:pPr marL="228600" lvl="0" indent="-228600" algn="l" rtl="0">
              <a:lnSpc>
                <a:spcPct val="100000"/>
              </a:lnSpc>
              <a:spcBef>
                <a:spcPts val="1000"/>
              </a:spcBef>
              <a:spcAft>
                <a:spcPts val="0"/>
              </a:spcAft>
              <a:buSzPts val="2600"/>
              <a:buChar char="•"/>
            </a:pPr>
            <a:r>
              <a:rPr lang="en-AU" sz="2600"/>
              <a:t>Digital nomads</a:t>
            </a:r>
            <a:endParaRPr/>
          </a:p>
          <a:p>
            <a:pPr marL="228600" lvl="0" indent="-228600" algn="l" rtl="0">
              <a:lnSpc>
                <a:spcPct val="100000"/>
              </a:lnSpc>
              <a:spcBef>
                <a:spcPts val="1000"/>
              </a:spcBef>
              <a:spcAft>
                <a:spcPts val="0"/>
              </a:spcAft>
              <a:buSzPts val="2600"/>
              <a:buChar char="•"/>
            </a:pPr>
            <a:r>
              <a:rPr lang="en-AU" sz="2600"/>
              <a:t>Digital detox</a:t>
            </a:r>
            <a:endParaRPr sz="2600"/>
          </a:p>
          <a:p>
            <a:pPr marL="228600" lvl="0" indent="-228600" algn="l" rtl="0">
              <a:lnSpc>
                <a:spcPct val="100000"/>
              </a:lnSpc>
              <a:spcBef>
                <a:spcPts val="1000"/>
              </a:spcBef>
              <a:spcAft>
                <a:spcPts val="0"/>
              </a:spcAft>
              <a:buSzPts val="2600"/>
              <a:buChar char="•"/>
            </a:pPr>
            <a:r>
              <a:rPr lang="en-AU" sz="2600"/>
              <a:t>Slow tourism and sustainability</a:t>
            </a:r>
            <a:endParaRPr sz="2600"/>
          </a:p>
          <a:p>
            <a:pPr marL="228600" lvl="0" indent="-228600" algn="l" rtl="0">
              <a:lnSpc>
                <a:spcPct val="100000"/>
              </a:lnSpc>
              <a:spcBef>
                <a:spcPts val="1000"/>
              </a:spcBef>
              <a:spcAft>
                <a:spcPts val="0"/>
              </a:spcAft>
              <a:buSzPts val="2600"/>
              <a:buChar char="•"/>
            </a:pPr>
            <a:r>
              <a:rPr lang="en-AU" sz="2600"/>
              <a:t>The solo traveller</a:t>
            </a:r>
            <a:endParaRPr/>
          </a:p>
          <a:p>
            <a:pPr marL="0" lvl="0" indent="0" algn="l" rtl="0">
              <a:lnSpc>
                <a:spcPct val="100000"/>
              </a:lnSpc>
              <a:spcBef>
                <a:spcPts val="0"/>
              </a:spcBef>
              <a:spcAft>
                <a:spcPts val="0"/>
              </a:spcAft>
              <a:buNone/>
            </a:pPr>
            <a:endParaRPr/>
          </a:p>
        </p:txBody>
      </p:sp>
      <p:sp>
        <p:nvSpPr>
          <p:cNvPr id="196" name="Google Shape;196;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6"/>
          <p:cNvSpPr txBox="1">
            <a:spLocks noGrp="1"/>
          </p:cNvSpPr>
          <p:nvPr>
            <p:ph type="title"/>
          </p:nvPr>
        </p:nvSpPr>
        <p:spPr>
          <a:xfrm>
            <a:off x="838200" y="365126"/>
            <a:ext cx="10515600" cy="106509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Case Study</a:t>
            </a:r>
            <a:endParaRPr/>
          </a:p>
        </p:txBody>
      </p:sp>
      <p:sp>
        <p:nvSpPr>
          <p:cNvPr id="202" name="Google Shape;202;p26"/>
          <p:cNvSpPr txBox="1">
            <a:spLocks noGrp="1"/>
          </p:cNvSpPr>
          <p:nvPr>
            <p:ph type="body" idx="1"/>
          </p:nvPr>
        </p:nvSpPr>
        <p:spPr>
          <a:xfrm>
            <a:off x="838200" y="1430216"/>
            <a:ext cx="10814538" cy="4926134"/>
          </a:xfrm>
          <a:prstGeom prst="rect">
            <a:avLst/>
          </a:prstGeom>
          <a:noFill/>
          <a:ln>
            <a:noFill/>
          </a:ln>
        </p:spPr>
        <p:txBody>
          <a:bodyPr spcFirstLastPara="1" wrap="square" lIns="91425" tIns="45700" rIns="91425" bIns="45700" anchor="t" anchorCtr="0">
            <a:normAutofit fontScale="32500" lnSpcReduction="20000"/>
          </a:bodyPr>
          <a:lstStyle/>
          <a:p>
            <a:pPr marL="0" lvl="0" indent="0" algn="l" rtl="0">
              <a:lnSpc>
                <a:spcPct val="90000"/>
              </a:lnSpc>
              <a:spcBef>
                <a:spcPts val="0"/>
              </a:spcBef>
              <a:spcAft>
                <a:spcPts val="0"/>
              </a:spcAft>
              <a:buClr>
                <a:schemeClr val="dk1"/>
              </a:buClr>
              <a:buSzPct val="43256"/>
              <a:buNone/>
            </a:pPr>
            <a:r>
              <a:rPr lang="en-AU" sz="6473" b="1">
                <a:latin typeface="Arial"/>
                <a:ea typeface="Arial"/>
                <a:cs typeface="Arial"/>
                <a:sym typeface="Arial"/>
              </a:rPr>
              <a:t>Case Study: </a:t>
            </a:r>
            <a:r>
              <a:rPr lang="en-AU" sz="6473">
                <a:latin typeface="Arial"/>
                <a:ea typeface="Arial"/>
                <a:cs typeface="Arial"/>
                <a:sym typeface="Arial"/>
              </a:rPr>
              <a:t>Empowering Solo Female Tourists through Slow Tourism and Sustainability</a:t>
            </a:r>
            <a:endParaRPr sz="6473">
              <a:latin typeface="Arial"/>
              <a:ea typeface="Arial"/>
              <a:cs typeface="Arial"/>
              <a:sym typeface="Arial"/>
            </a:endParaRPr>
          </a:p>
          <a:p>
            <a:pPr marL="0" lvl="0" indent="0" algn="l" rtl="0">
              <a:lnSpc>
                <a:spcPct val="90000"/>
              </a:lnSpc>
              <a:spcBef>
                <a:spcPts val="0"/>
              </a:spcBef>
              <a:spcAft>
                <a:spcPts val="0"/>
              </a:spcAft>
              <a:buClr>
                <a:schemeClr val="dk1"/>
              </a:buClr>
              <a:buSzPct val="43256"/>
              <a:buNone/>
            </a:pPr>
            <a:endParaRPr sz="6473">
              <a:latin typeface="Arial"/>
              <a:ea typeface="Arial"/>
              <a:cs typeface="Arial"/>
              <a:sym typeface="Arial"/>
            </a:endParaRPr>
          </a:p>
          <a:p>
            <a:pPr marL="0" lvl="0" indent="0" algn="l" rtl="0">
              <a:lnSpc>
                <a:spcPct val="90000"/>
              </a:lnSpc>
              <a:spcBef>
                <a:spcPts val="1000"/>
              </a:spcBef>
              <a:spcAft>
                <a:spcPts val="0"/>
              </a:spcAft>
              <a:buClr>
                <a:schemeClr val="dk1"/>
              </a:buClr>
              <a:buSzPct val="43256"/>
              <a:buNone/>
            </a:pPr>
            <a:r>
              <a:rPr lang="en-AU" sz="6473" b="1">
                <a:latin typeface="Arial"/>
                <a:ea typeface="Arial"/>
                <a:cs typeface="Arial"/>
                <a:sym typeface="Arial"/>
              </a:rPr>
              <a:t>Discussion Questions:</a:t>
            </a:r>
            <a:endParaRPr sz="6473" b="1">
              <a:latin typeface="Arial"/>
              <a:ea typeface="Arial"/>
              <a:cs typeface="Arial"/>
              <a:sym typeface="Arial"/>
            </a:endParaRPr>
          </a:p>
          <a:p>
            <a:pPr marL="0" lvl="0" indent="0" algn="l" rtl="0">
              <a:lnSpc>
                <a:spcPct val="90000"/>
              </a:lnSpc>
              <a:spcBef>
                <a:spcPts val="1000"/>
              </a:spcBef>
              <a:spcAft>
                <a:spcPts val="0"/>
              </a:spcAft>
              <a:buClr>
                <a:schemeClr val="dk1"/>
              </a:buClr>
              <a:buSzPct val="43256"/>
              <a:buNone/>
            </a:pPr>
            <a:endParaRPr sz="6473" b="1">
              <a:latin typeface="Arial"/>
              <a:ea typeface="Arial"/>
              <a:cs typeface="Arial"/>
              <a:sym typeface="Arial"/>
            </a:endParaRPr>
          </a:p>
          <a:p>
            <a:pPr marL="0" lvl="0" indent="0" algn="l" rtl="0">
              <a:lnSpc>
                <a:spcPct val="90000"/>
              </a:lnSpc>
              <a:spcBef>
                <a:spcPts val="1000"/>
              </a:spcBef>
              <a:spcAft>
                <a:spcPts val="0"/>
              </a:spcAft>
              <a:buNone/>
            </a:pPr>
            <a:r>
              <a:rPr lang="en-AU" sz="6473">
                <a:latin typeface="Arial"/>
                <a:ea typeface="Arial"/>
                <a:cs typeface="Arial"/>
                <a:sym typeface="Arial"/>
              </a:rPr>
              <a:t>1. How can solo female tourists like Sarah actively engage with the local community to foster cultural exchange and contribute positively to the cultural preservation of the destination? Propose two (2) specific activities or initiatives that Sarah could participate in to enhance her cultural understanding and support the community's heritage.</a:t>
            </a:r>
            <a:endParaRPr sz="6473">
              <a:latin typeface="Arial"/>
              <a:ea typeface="Arial"/>
              <a:cs typeface="Arial"/>
              <a:sym typeface="Arial"/>
            </a:endParaRPr>
          </a:p>
          <a:p>
            <a:pPr marL="457200" lvl="0" indent="0" algn="l" rtl="0">
              <a:lnSpc>
                <a:spcPct val="90000"/>
              </a:lnSpc>
              <a:spcBef>
                <a:spcPts val="1000"/>
              </a:spcBef>
              <a:spcAft>
                <a:spcPts val="0"/>
              </a:spcAft>
              <a:buNone/>
            </a:pPr>
            <a:endParaRPr sz="6473">
              <a:latin typeface="Arial"/>
              <a:ea typeface="Arial"/>
              <a:cs typeface="Arial"/>
              <a:sym typeface="Arial"/>
            </a:endParaRPr>
          </a:p>
          <a:p>
            <a:pPr marL="0" lvl="0" indent="0" algn="l" rtl="0">
              <a:lnSpc>
                <a:spcPct val="90000"/>
              </a:lnSpc>
              <a:spcBef>
                <a:spcPts val="1000"/>
              </a:spcBef>
              <a:spcAft>
                <a:spcPts val="0"/>
              </a:spcAft>
              <a:buNone/>
            </a:pPr>
            <a:r>
              <a:rPr lang="en-AU" sz="6473">
                <a:latin typeface="Arial"/>
                <a:ea typeface="Arial"/>
                <a:cs typeface="Arial"/>
                <a:sym typeface="Arial"/>
              </a:rPr>
              <a:t>2. In the context of slow tourism sustainability, identify 2-3 practical ways Sarah can minimise her environmental impact during her stay in the remote village. Consider aspects such as waste reduction, energy conservation, and responsible transportation choices. Suggest one (1) innovative idea or initiative that could be implemented in the destination to promote sustainable tourism practices and environmental conservation.</a:t>
            </a:r>
            <a:endParaRPr sz="6473">
              <a:latin typeface="Arial"/>
              <a:ea typeface="Arial"/>
              <a:cs typeface="Arial"/>
              <a:sym typeface="Arial"/>
            </a:endParaRPr>
          </a:p>
          <a:p>
            <a:pPr marL="0" lvl="0" indent="0" algn="l" rtl="0">
              <a:lnSpc>
                <a:spcPct val="90000"/>
              </a:lnSpc>
              <a:spcBef>
                <a:spcPts val="1000"/>
              </a:spcBef>
              <a:spcAft>
                <a:spcPts val="0"/>
              </a:spcAft>
              <a:buClr>
                <a:schemeClr val="dk1"/>
              </a:buClr>
              <a:buSzPct val="128571"/>
              <a:buNone/>
            </a:pPr>
            <a:endParaRPr/>
          </a:p>
          <a:p>
            <a:pPr marL="0" lvl="0" indent="0" algn="l" rtl="0">
              <a:lnSpc>
                <a:spcPct val="90000"/>
              </a:lnSpc>
              <a:spcBef>
                <a:spcPts val="1000"/>
              </a:spcBef>
              <a:spcAft>
                <a:spcPts val="0"/>
              </a:spcAft>
              <a:buClr>
                <a:schemeClr val="dk1"/>
              </a:buClr>
              <a:buSzPct val="128571"/>
              <a:buNone/>
            </a:pPr>
            <a:endParaRPr/>
          </a:p>
          <a:p>
            <a:pPr marL="0" lvl="0" indent="0" algn="l" rtl="0">
              <a:lnSpc>
                <a:spcPct val="90000"/>
              </a:lnSpc>
              <a:spcBef>
                <a:spcPts val="1000"/>
              </a:spcBef>
              <a:spcAft>
                <a:spcPts val="0"/>
              </a:spcAft>
              <a:buClr>
                <a:schemeClr val="dk1"/>
              </a:buClr>
              <a:buSzPct val="128571"/>
              <a:buNone/>
            </a:pPr>
            <a:endParaRPr/>
          </a:p>
          <a:p>
            <a:pPr marL="228600" lvl="0" indent="-50800" algn="l" rtl="0">
              <a:lnSpc>
                <a:spcPct val="90000"/>
              </a:lnSpc>
              <a:spcBef>
                <a:spcPts val="1000"/>
              </a:spcBef>
              <a:spcAft>
                <a:spcPts val="0"/>
              </a:spcAft>
              <a:buClr>
                <a:schemeClr val="dk1"/>
              </a:buClr>
              <a:buSzPct val="100000"/>
              <a:buNone/>
            </a:pPr>
            <a:endParaRPr/>
          </a:p>
        </p:txBody>
      </p:sp>
      <p:sp>
        <p:nvSpPr>
          <p:cNvPr id="203" name="Google Shape;203;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31846537802_2_7"/>
          <p:cNvSpPr txBox="1">
            <a:spLocks noGrp="1"/>
          </p:cNvSpPr>
          <p:nvPr>
            <p:ph type="title"/>
          </p:nvPr>
        </p:nvSpPr>
        <p:spPr>
          <a:xfrm>
            <a:off x="838200" y="365126"/>
            <a:ext cx="10515600" cy="10650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Case Study</a:t>
            </a:r>
            <a:endParaRPr/>
          </a:p>
        </p:txBody>
      </p:sp>
      <p:sp>
        <p:nvSpPr>
          <p:cNvPr id="209" name="Google Shape;209;g31846537802_2_7"/>
          <p:cNvSpPr txBox="1">
            <a:spLocks noGrp="1"/>
          </p:cNvSpPr>
          <p:nvPr>
            <p:ph type="body" idx="1"/>
          </p:nvPr>
        </p:nvSpPr>
        <p:spPr>
          <a:xfrm>
            <a:off x="838200" y="1430216"/>
            <a:ext cx="10814400" cy="4926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sz="2100" b="1">
                <a:latin typeface="Arial"/>
                <a:ea typeface="Arial"/>
                <a:cs typeface="Arial"/>
                <a:sym typeface="Arial"/>
              </a:rPr>
              <a:t>Case Study: </a:t>
            </a:r>
            <a:r>
              <a:rPr lang="en-AU" sz="2100">
                <a:latin typeface="Arial"/>
                <a:ea typeface="Arial"/>
                <a:cs typeface="Arial"/>
                <a:sym typeface="Arial"/>
              </a:rPr>
              <a:t>Empowering Solo Female Tourists through Slow Tourism and Sustainability</a:t>
            </a:r>
            <a:endParaRPr sz="2100">
              <a:latin typeface="Arial"/>
              <a:ea typeface="Arial"/>
              <a:cs typeface="Arial"/>
              <a:sym typeface="Arial"/>
            </a:endParaRPr>
          </a:p>
          <a:p>
            <a:pPr marL="0" lvl="0" indent="0" algn="l" rtl="0">
              <a:lnSpc>
                <a:spcPct val="90000"/>
              </a:lnSpc>
              <a:spcBef>
                <a:spcPts val="0"/>
              </a:spcBef>
              <a:spcAft>
                <a:spcPts val="0"/>
              </a:spcAft>
              <a:buClr>
                <a:schemeClr val="dk1"/>
              </a:buClr>
              <a:buSzPts val="2800"/>
              <a:buNone/>
            </a:pPr>
            <a:endParaRPr sz="2100">
              <a:latin typeface="Arial"/>
              <a:ea typeface="Arial"/>
              <a:cs typeface="Arial"/>
              <a:sym typeface="Arial"/>
            </a:endParaRPr>
          </a:p>
          <a:p>
            <a:pPr marL="0" lvl="0" indent="0" algn="l" rtl="0">
              <a:lnSpc>
                <a:spcPct val="90000"/>
              </a:lnSpc>
              <a:spcBef>
                <a:spcPts val="1000"/>
              </a:spcBef>
              <a:spcAft>
                <a:spcPts val="0"/>
              </a:spcAft>
              <a:buClr>
                <a:schemeClr val="dk1"/>
              </a:buClr>
              <a:buSzPts val="2800"/>
              <a:buNone/>
            </a:pPr>
            <a:r>
              <a:rPr lang="en-AU" sz="2100" b="1">
                <a:latin typeface="Arial"/>
                <a:ea typeface="Arial"/>
                <a:cs typeface="Arial"/>
                <a:sym typeface="Arial"/>
              </a:rPr>
              <a:t>Discussion Questions:</a:t>
            </a:r>
            <a:endParaRPr sz="2100">
              <a:latin typeface="Arial"/>
              <a:ea typeface="Arial"/>
              <a:cs typeface="Arial"/>
              <a:sym typeface="Arial"/>
            </a:endParaRPr>
          </a:p>
          <a:p>
            <a:pPr marL="0" lvl="0" indent="0" algn="l" rtl="0">
              <a:lnSpc>
                <a:spcPct val="90000"/>
              </a:lnSpc>
              <a:spcBef>
                <a:spcPts val="1000"/>
              </a:spcBef>
              <a:spcAft>
                <a:spcPts val="0"/>
              </a:spcAft>
              <a:buClr>
                <a:schemeClr val="dk1"/>
              </a:buClr>
              <a:buSzPts val="3600"/>
              <a:buNone/>
            </a:pPr>
            <a:endParaRPr sz="2100">
              <a:latin typeface="Arial"/>
              <a:ea typeface="Arial"/>
              <a:cs typeface="Arial"/>
              <a:sym typeface="Arial"/>
            </a:endParaRPr>
          </a:p>
          <a:p>
            <a:pPr marL="0" lvl="0" indent="0" algn="l" rtl="0">
              <a:lnSpc>
                <a:spcPct val="90000"/>
              </a:lnSpc>
              <a:spcBef>
                <a:spcPts val="1000"/>
              </a:spcBef>
              <a:spcAft>
                <a:spcPts val="0"/>
              </a:spcAft>
              <a:buClr>
                <a:schemeClr val="dk1"/>
              </a:buClr>
              <a:buSzPts val="3600"/>
              <a:buNone/>
            </a:pPr>
            <a:r>
              <a:rPr lang="en-AU" sz="2100">
                <a:latin typeface="Arial"/>
                <a:ea typeface="Arial"/>
                <a:cs typeface="Arial"/>
                <a:sym typeface="Arial"/>
              </a:rPr>
              <a:t>3. Discuss the potential safety concerns that solo female tourists may face and recommend 2-3 strategies or precautions that Sarah could adopt to ensure her safety while exploring the remote village. How can the local community and tourism stakeholders contribute to creating a safe and empowering environment for solo female travellers, thereby promoting inclusivity and diversity in the tourism industry?</a:t>
            </a:r>
            <a:endParaRPr sz="2100">
              <a:latin typeface="Arial"/>
              <a:ea typeface="Arial"/>
              <a:cs typeface="Arial"/>
              <a:sym typeface="Arial"/>
            </a:endParaRPr>
          </a:p>
          <a:p>
            <a:pPr marL="0" lvl="0" indent="0" algn="l" rtl="0">
              <a:lnSpc>
                <a:spcPct val="90000"/>
              </a:lnSpc>
              <a:spcBef>
                <a:spcPts val="1000"/>
              </a:spcBef>
              <a:spcAft>
                <a:spcPts val="0"/>
              </a:spcAft>
              <a:buClr>
                <a:schemeClr val="dk1"/>
              </a:buClr>
              <a:buSzPts val="3600"/>
              <a:buNone/>
            </a:pPr>
            <a:endParaRPr sz="2100">
              <a:latin typeface="Arial"/>
              <a:ea typeface="Arial"/>
              <a:cs typeface="Arial"/>
              <a:sym typeface="Arial"/>
            </a:endParaRPr>
          </a:p>
          <a:p>
            <a:pPr marL="0" lvl="0" indent="0" algn="l" rtl="0">
              <a:lnSpc>
                <a:spcPct val="90000"/>
              </a:lnSpc>
              <a:spcBef>
                <a:spcPts val="1000"/>
              </a:spcBef>
              <a:spcAft>
                <a:spcPts val="0"/>
              </a:spcAft>
              <a:buNone/>
            </a:pPr>
            <a:r>
              <a:rPr lang="en-AU" sz="2100">
                <a:latin typeface="Arial"/>
                <a:ea typeface="Arial"/>
                <a:cs typeface="Arial"/>
                <a:sym typeface="Arial"/>
              </a:rPr>
              <a:t>4. Do you think that female solo traveling will become safer in the future? Why (not)? In 25 years, do you think that a broader range of destinations will be considered safe for women to travel to? Why (not)? </a:t>
            </a:r>
            <a:endParaRPr sz="2100">
              <a:latin typeface="Arial"/>
              <a:ea typeface="Arial"/>
              <a:cs typeface="Arial"/>
              <a:sym typeface="Arial"/>
            </a:endParaRPr>
          </a:p>
          <a:p>
            <a:pPr marL="0" lvl="0" indent="0" algn="l" rtl="0">
              <a:lnSpc>
                <a:spcPct val="90000"/>
              </a:lnSpc>
              <a:spcBef>
                <a:spcPts val="1000"/>
              </a:spcBef>
              <a:spcAft>
                <a:spcPts val="0"/>
              </a:spcAft>
              <a:buClr>
                <a:schemeClr val="dk1"/>
              </a:buClr>
              <a:buSzPts val="3600"/>
              <a:buNone/>
            </a:pPr>
            <a:endParaRPr sz="2100"/>
          </a:p>
          <a:p>
            <a:pPr marL="228600" lvl="0" indent="-50800" algn="l" rtl="0">
              <a:lnSpc>
                <a:spcPct val="90000"/>
              </a:lnSpc>
              <a:spcBef>
                <a:spcPts val="1000"/>
              </a:spcBef>
              <a:spcAft>
                <a:spcPts val="0"/>
              </a:spcAft>
              <a:buClr>
                <a:schemeClr val="dk1"/>
              </a:buClr>
              <a:buSzPts val="2800"/>
              <a:buNone/>
            </a:pPr>
            <a:endParaRPr sz="2100"/>
          </a:p>
        </p:txBody>
      </p:sp>
      <p:sp>
        <p:nvSpPr>
          <p:cNvPr id="210" name="Google Shape;210;g31846537802_2_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Chapter Outline</a:t>
            </a:r>
            <a:endParaRPr/>
          </a:p>
        </p:txBody>
      </p:sp>
      <p:sp>
        <p:nvSpPr>
          <p:cNvPr id="99" name="Google Shape;99;p2"/>
          <p:cNvSpPr txBox="1">
            <a:spLocks noGrp="1"/>
          </p:cNvSpPr>
          <p:nvPr>
            <p:ph type="body" idx="1"/>
          </p:nvPr>
        </p:nvSpPr>
        <p:spPr>
          <a:xfrm>
            <a:off x="838200" y="1535723"/>
            <a:ext cx="10515600" cy="4641240"/>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600"/>
              <a:buChar char="•"/>
            </a:pPr>
            <a:r>
              <a:rPr lang="en-AU" sz="2600"/>
              <a:t>Introduction</a:t>
            </a:r>
            <a:endParaRPr/>
          </a:p>
          <a:p>
            <a:pPr marL="228600" lvl="0" indent="-228600" algn="l" rtl="0">
              <a:lnSpc>
                <a:spcPct val="100000"/>
              </a:lnSpc>
              <a:spcBef>
                <a:spcPts val="0"/>
              </a:spcBef>
              <a:spcAft>
                <a:spcPts val="0"/>
              </a:spcAft>
              <a:buClr>
                <a:schemeClr val="dk1"/>
              </a:buClr>
              <a:buSzPts val="2600"/>
              <a:buChar char="•"/>
            </a:pPr>
            <a:r>
              <a:rPr lang="en-AU" sz="2600"/>
              <a:t>Virtual tourism</a:t>
            </a:r>
            <a:endParaRPr/>
          </a:p>
          <a:p>
            <a:pPr marL="228600" lvl="0" indent="-228600" algn="l" rtl="0">
              <a:lnSpc>
                <a:spcPct val="100000"/>
              </a:lnSpc>
              <a:spcBef>
                <a:spcPts val="1000"/>
              </a:spcBef>
              <a:spcAft>
                <a:spcPts val="0"/>
              </a:spcAft>
              <a:buClr>
                <a:schemeClr val="dk1"/>
              </a:buClr>
              <a:buSzPts val="2600"/>
              <a:buChar char="•"/>
            </a:pPr>
            <a:r>
              <a:rPr lang="en-AU" sz="2600"/>
              <a:t>Digital nomads</a:t>
            </a:r>
            <a:endParaRPr/>
          </a:p>
          <a:p>
            <a:pPr marL="228600" lvl="0" indent="-228600" algn="l" rtl="0">
              <a:lnSpc>
                <a:spcPct val="100000"/>
              </a:lnSpc>
              <a:spcBef>
                <a:spcPts val="1000"/>
              </a:spcBef>
              <a:spcAft>
                <a:spcPts val="0"/>
              </a:spcAft>
              <a:buClr>
                <a:schemeClr val="dk1"/>
              </a:buClr>
              <a:buSzPts val="2600"/>
              <a:buChar char="•"/>
            </a:pPr>
            <a:r>
              <a:rPr lang="en-AU" sz="2600"/>
              <a:t>Digital detox</a:t>
            </a:r>
            <a:endParaRPr sz="2600"/>
          </a:p>
          <a:p>
            <a:pPr marL="228600" lvl="0" indent="-228600" algn="l" rtl="0">
              <a:lnSpc>
                <a:spcPct val="100000"/>
              </a:lnSpc>
              <a:spcBef>
                <a:spcPts val="1000"/>
              </a:spcBef>
              <a:spcAft>
                <a:spcPts val="0"/>
              </a:spcAft>
              <a:buSzPts val="2600"/>
              <a:buChar char="•"/>
            </a:pPr>
            <a:r>
              <a:rPr lang="en-AU" sz="2600"/>
              <a:t>Slow tourism and sustainability</a:t>
            </a:r>
            <a:endParaRPr sz="2600"/>
          </a:p>
          <a:p>
            <a:pPr marL="228600" lvl="0" indent="-228600" algn="l" rtl="0">
              <a:lnSpc>
                <a:spcPct val="100000"/>
              </a:lnSpc>
              <a:spcBef>
                <a:spcPts val="1000"/>
              </a:spcBef>
              <a:spcAft>
                <a:spcPts val="0"/>
              </a:spcAft>
              <a:buClr>
                <a:schemeClr val="dk1"/>
              </a:buClr>
              <a:buSzPts val="2600"/>
              <a:buChar char="•"/>
            </a:pPr>
            <a:r>
              <a:rPr lang="en-AU" sz="2600"/>
              <a:t>The solo traveller</a:t>
            </a:r>
            <a:endParaRPr/>
          </a:p>
          <a:p>
            <a:pPr marL="228600" lvl="0" indent="-228600" algn="l" rtl="0">
              <a:lnSpc>
                <a:spcPct val="100000"/>
              </a:lnSpc>
              <a:spcBef>
                <a:spcPts val="1000"/>
              </a:spcBef>
              <a:spcAft>
                <a:spcPts val="0"/>
              </a:spcAft>
              <a:buClr>
                <a:schemeClr val="dk1"/>
              </a:buClr>
              <a:buSzPts val="2600"/>
              <a:buChar char="•"/>
            </a:pPr>
            <a:r>
              <a:rPr lang="en-AU" sz="2600"/>
              <a:t>Summary</a:t>
            </a:r>
            <a:endParaRPr/>
          </a:p>
          <a:p>
            <a:pPr marL="228600" lvl="0" indent="-228600" algn="l" rtl="0">
              <a:lnSpc>
                <a:spcPct val="100000"/>
              </a:lnSpc>
              <a:spcBef>
                <a:spcPts val="1000"/>
              </a:spcBef>
              <a:spcAft>
                <a:spcPts val="0"/>
              </a:spcAft>
              <a:buClr>
                <a:schemeClr val="dk1"/>
              </a:buClr>
              <a:buSzPts val="2600"/>
              <a:buChar char="•"/>
            </a:pPr>
            <a:r>
              <a:rPr lang="en-AU" sz="2600"/>
              <a:t>Case study/discussion questions</a:t>
            </a:r>
            <a:endParaRPr/>
          </a:p>
        </p:txBody>
      </p:sp>
      <p:sp>
        <p:nvSpPr>
          <p:cNvPr id="100" name="Google Shape;100;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Introduction</a:t>
            </a:r>
            <a:endParaRPr/>
          </a:p>
        </p:txBody>
      </p:sp>
      <p:sp>
        <p:nvSpPr>
          <p:cNvPr id="107" name="Google Shape;107;p3"/>
          <p:cNvSpPr txBox="1">
            <a:spLocks noGrp="1"/>
          </p:cNvSpPr>
          <p:nvPr>
            <p:ph type="body" idx="1"/>
          </p:nvPr>
        </p:nvSpPr>
        <p:spPr>
          <a:xfrm>
            <a:off x="899350" y="1408724"/>
            <a:ext cx="10515600" cy="3902400"/>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100000"/>
              </a:lnSpc>
              <a:spcBef>
                <a:spcPts val="0"/>
              </a:spcBef>
              <a:spcAft>
                <a:spcPts val="0"/>
              </a:spcAft>
              <a:buNone/>
            </a:pPr>
            <a:endParaRPr/>
          </a:p>
          <a:p>
            <a:pPr marL="228600" lvl="0" indent="-201930" algn="l" rtl="0">
              <a:lnSpc>
                <a:spcPct val="100000"/>
              </a:lnSpc>
              <a:spcBef>
                <a:spcPts val="0"/>
              </a:spcBef>
              <a:spcAft>
                <a:spcPts val="0"/>
              </a:spcAft>
              <a:buClr>
                <a:schemeClr val="dk1"/>
              </a:buClr>
              <a:buSzPct val="100000"/>
              <a:buChar char="•"/>
            </a:pPr>
            <a:r>
              <a:rPr lang="en-AU" b="1"/>
              <a:t>Traditionally:</a:t>
            </a:r>
            <a:r>
              <a:rPr lang="en-AU"/>
              <a:t> The ‘wealthier industrialised world’ was responsible for the supply and demand of tourism </a:t>
            </a:r>
            <a:endParaRPr/>
          </a:p>
          <a:p>
            <a:pPr marL="228600" lvl="0" indent="0" algn="l" rtl="0">
              <a:lnSpc>
                <a:spcPct val="100000"/>
              </a:lnSpc>
              <a:spcBef>
                <a:spcPts val="0"/>
              </a:spcBef>
              <a:spcAft>
                <a:spcPts val="0"/>
              </a:spcAft>
              <a:buNone/>
            </a:pPr>
            <a:endParaRPr/>
          </a:p>
          <a:p>
            <a:pPr marL="228600" lvl="0" indent="-201930" algn="l" rtl="0">
              <a:lnSpc>
                <a:spcPct val="100000"/>
              </a:lnSpc>
              <a:spcBef>
                <a:spcPts val="0"/>
              </a:spcBef>
              <a:spcAft>
                <a:spcPts val="0"/>
              </a:spcAft>
              <a:buClr>
                <a:schemeClr val="dk1"/>
              </a:buClr>
              <a:buSzPct val="100000"/>
              <a:buChar char="•"/>
            </a:pPr>
            <a:r>
              <a:rPr lang="en-AU" b="1"/>
              <a:t>Now: </a:t>
            </a:r>
            <a:r>
              <a:rPr lang="en-AU"/>
              <a:t>New destinations are challenging traditional ones</a:t>
            </a:r>
            <a:endParaRPr/>
          </a:p>
          <a:p>
            <a:pPr marL="228600" lvl="0" indent="0" algn="l" rtl="0">
              <a:lnSpc>
                <a:spcPct val="100000"/>
              </a:lnSpc>
              <a:spcBef>
                <a:spcPts val="0"/>
              </a:spcBef>
              <a:spcAft>
                <a:spcPts val="0"/>
              </a:spcAft>
              <a:buNone/>
            </a:pPr>
            <a:endParaRPr/>
          </a:p>
          <a:p>
            <a:pPr marL="228600" lvl="0" indent="-201930" algn="l" rtl="0">
              <a:lnSpc>
                <a:spcPct val="100000"/>
              </a:lnSpc>
              <a:spcBef>
                <a:spcPts val="0"/>
              </a:spcBef>
              <a:spcAft>
                <a:spcPts val="0"/>
              </a:spcAft>
              <a:buClr>
                <a:schemeClr val="dk1"/>
              </a:buClr>
              <a:buSzPct val="100000"/>
              <a:buChar char="•"/>
            </a:pPr>
            <a:r>
              <a:rPr lang="en-AU"/>
              <a:t>A move away from sun, sand and surf holidays to a focus on experiential and individualised travel</a:t>
            </a:r>
            <a:endParaRPr/>
          </a:p>
          <a:p>
            <a:pPr marL="228600" lvl="0" indent="0" algn="l" rtl="0">
              <a:lnSpc>
                <a:spcPct val="100000"/>
              </a:lnSpc>
              <a:spcBef>
                <a:spcPts val="0"/>
              </a:spcBef>
              <a:spcAft>
                <a:spcPts val="0"/>
              </a:spcAft>
              <a:buNone/>
            </a:pPr>
            <a:endParaRPr/>
          </a:p>
          <a:p>
            <a:pPr marL="228600" lvl="0" indent="-201930" algn="l" rtl="0">
              <a:lnSpc>
                <a:spcPct val="100000"/>
              </a:lnSpc>
              <a:spcBef>
                <a:spcPts val="0"/>
              </a:spcBef>
              <a:spcAft>
                <a:spcPts val="0"/>
              </a:spcAft>
              <a:buClr>
                <a:schemeClr val="dk1"/>
              </a:buClr>
              <a:buSzPct val="100000"/>
              <a:buChar char="•"/>
            </a:pPr>
            <a:r>
              <a:rPr lang="en-AU"/>
              <a:t>Other important trends include virtual tourism, digital nomads, digital detox, slow tourism, and solo traveling</a:t>
            </a:r>
            <a:endParaRPr/>
          </a:p>
          <a:p>
            <a:pPr marL="228600" lvl="0" indent="-50800" algn="l" rtl="0">
              <a:lnSpc>
                <a:spcPct val="90000"/>
              </a:lnSpc>
              <a:spcBef>
                <a:spcPts val="1000"/>
              </a:spcBef>
              <a:spcAft>
                <a:spcPts val="0"/>
              </a:spcAft>
              <a:buClr>
                <a:schemeClr val="dk1"/>
              </a:buClr>
              <a:buSzPct val="100000"/>
              <a:buNone/>
            </a:pPr>
            <a:endParaRPr/>
          </a:p>
        </p:txBody>
      </p:sp>
      <p:sp>
        <p:nvSpPr>
          <p:cNvPr id="108" name="Google Shape;108;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Virtual Tourism</a:t>
            </a:r>
            <a:endParaRPr/>
          </a:p>
        </p:txBody>
      </p:sp>
      <p:sp>
        <p:nvSpPr>
          <p:cNvPr id="115" name="Google Shape;115;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100000"/>
              </a:lnSpc>
              <a:spcBef>
                <a:spcPts val="0"/>
              </a:spcBef>
              <a:spcAft>
                <a:spcPts val="0"/>
              </a:spcAft>
              <a:buSzPts val="1800"/>
              <a:buChar char="●"/>
            </a:pPr>
            <a:r>
              <a:rPr lang="en-AU"/>
              <a:t>Increasing use of virtual digital technology within tourism and hospitality (Calisto and Sarkar, 2024). </a:t>
            </a:r>
            <a:endParaRPr/>
          </a:p>
          <a:p>
            <a:pPr marL="457200" lvl="0" indent="0" algn="l" rtl="0">
              <a:lnSpc>
                <a:spcPct val="100000"/>
              </a:lnSpc>
              <a:spcBef>
                <a:spcPts val="0"/>
              </a:spcBef>
              <a:spcAft>
                <a:spcPts val="0"/>
              </a:spcAft>
              <a:buNone/>
            </a:pPr>
            <a:endParaRPr/>
          </a:p>
          <a:p>
            <a:pPr marL="457200" lvl="0" indent="-342900" algn="l" rtl="0">
              <a:lnSpc>
                <a:spcPct val="100000"/>
              </a:lnSpc>
              <a:spcBef>
                <a:spcPts val="0"/>
              </a:spcBef>
              <a:spcAft>
                <a:spcPts val="0"/>
              </a:spcAft>
              <a:buSzPts val="1800"/>
              <a:buChar char="●"/>
            </a:pPr>
            <a:r>
              <a:rPr lang="en-AU"/>
              <a:t>Virtual tourism refers to “</a:t>
            </a:r>
            <a:r>
              <a:rPr lang="en-AU" i="1"/>
              <a:t>the application of virtual reality - including augmented reality (AR) and mixed reality (MR) - to tourism</a:t>
            </a:r>
            <a:r>
              <a:rPr lang="en-AU"/>
              <a:t>” (Champion, 2019).</a:t>
            </a:r>
            <a:endParaRPr/>
          </a:p>
        </p:txBody>
      </p:sp>
      <p:sp>
        <p:nvSpPr>
          <p:cNvPr id="116" name="Google Shape;116;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Virtual Touris</a:t>
            </a:r>
            <a:r>
              <a:rPr lang="en-AU" b="1"/>
              <a:t>m</a:t>
            </a:r>
            <a:endParaRPr/>
          </a:p>
        </p:txBody>
      </p:sp>
      <p:sp>
        <p:nvSpPr>
          <p:cNvPr id="123" name="Google Shape;12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AU"/>
              <a:t>Virtual tourism can be and is used in different ways within tourism and hospitality, such as:</a:t>
            </a:r>
            <a:endParaRPr/>
          </a:p>
          <a:p>
            <a:pPr marL="457200" lvl="0" indent="-342900" algn="l" rtl="0">
              <a:lnSpc>
                <a:spcPct val="100000"/>
              </a:lnSpc>
              <a:spcBef>
                <a:spcPts val="0"/>
              </a:spcBef>
              <a:spcAft>
                <a:spcPts val="0"/>
              </a:spcAft>
              <a:buSzPts val="1800"/>
              <a:buChar char="●"/>
            </a:pPr>
            <a:r>
              <a:rPr lang="en-AU"/>
              <a:t>Virtual tours of hotels</a:t>
            </a:r>
            <a:endParaRPr/>
          </a:p>
          <a:p>
            <a:pPr marL="457200" lvl="0" indent="-342900" algn="l" rtl="0">
              <a:lnSpc>
                <a:spcPct val="100000"/>
              </a:lnSpc>
              <a:spcBef>
                <a:spcPts val="0"/>
              </a:spcBef>
              <a:spcAft>
                <a:spcPts val="0"/>
              </a:spcAft>
              <a:buSzPts val="1800"/>
              <a:buChar char="●"/>
            </a:pPr>
            <a:r>
              <a:rPr lang="en-AU"/>
              <a:t>Facilitation of the booking process</a:t>
            </a:r>
            <a:endParaRPr/>
          </a:p>
          <a:p>
            <a:pPr marL="457200" lvl="0" indent="-342900" algn="l" rtl="0">
              <a:lnSpc>
                <a:spcPct val="100000"/>
              </a:lnSpc>
              <a:spcBef>
                <a:spcPts val="0"/>
              </a:spcBef>
              <a:spcAft>
                <a:spcPts val="0"/>
              </a:spcAft>
              <a:buSzPts val="1800"/>
              <a:buChar char="●"/>
            </a:pPr>
            <a:r>
              <a:rPr lang="en-AU"/>
              <a:t>Virtual travel as a sustainable and accessible form of tourism</a:t>
            </a:r>
            <a:endParaRPr/>
          </a:p>
          <a:p>
            <a:pPr marL="457200" lvl="0" indent="-342900" algn="l" rtl="0">
              <a:lnSpc>
                <a:spcPct val="100000"/>
              </a:lnSpc>
              <a:spcBef>
                <a:spcPts val="0"/>
              </a:spcBef>
              <a:spcAft>
                <a:spcPts val="0"/>
              </a:spcAft>
              <a:buSzPts val="1800"/>
              <a:buChar char="●"/>
            </a:pPr>
            <a:r>
              <a:rPr lang="en-AU"/>
              <a:t>VR attractions and theme parks</a:t>
            </a:r>
            <a:endParaRPr/>
          </a:p>
          <a:p>
            <a:pPr marL="457200" lvl="0" indent="-342900" algn="l" rtl="0">
              <a:lnSpc>
                <a:spcPct val="100000"/>
              </a:lnSpc>
              <a:spcBef>
                <a:spcPts val="0"/>
              </a:spcBef>
              <a:spcAft>
                <a:spcPts val="0"/>
              </a:spcAft>
              <a:buSzPts val="1800"/>
              <a:buChar char="●"/>
            </a:pPr>
            <a:r>
              <a:rPr lang="en-AU"/>
              <a:t>AR to create new dining experiences</a:t>
            </a:r>
            <a:endParaRPr/>
          </a:p>
        </p:txBody>
      </p:sp>
      <p:sp>
        <p:nvSpPr>
          <p:cNvPr id="124" name="Google Shape;124;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Digital Nomads</a:t>
            </a:r>
            <a:endParaRPr/>
          </a:p>
        </p:txBody>
      </p:sp>
      <p:sp>
        <p:nvSpPr>
          <p:cNvPr id="131" name="Google Shape;13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457200" lvl="0" indent="-342900" algn="l" rtl="0">
              <a:lnSpc>
                <a:spcPct val="100000"/>
              </a:lnSpc>
              <a:spcBef>
                <a:spcPts val="0"/>
              </a:spcBef>
              <a:spcAft>
                <a:spcPts val="0"/>
              </a:spcAft>
              <a:buSzPts val="1800"/>
              <a:buChar char="●"/>
            </a:pPr>
            <a:r>
              <a:rPr lang="en-AU"/>
              <a:t>A digital nomad: Someone who uses telecommunications technologies to earn a living and conduct their life in a nomadic manner. </a:t>
            </a:r>
            <a:endParaRPr/>
          </a:p>
          <a:p>
            <a:pPr marL="457200" lvl="0" indent="-342900" algn="l" rtl="0">
              <a:lnSpc>
                <a:spcPct val="100000"/>
              </a:lnSpc>
              <a:spcBef>
                <a:spcPts val="0"/>
              </a:spcBef>
              <a:spcAft>
                <a:spcPts val="0"/>
              </a:spcAft>
              <a:buSzPts val="1800"/>
              <a:buChar char="●"/>
            </a:pPr>
            <a:r>
              <a:rPr lang="en-AU"/>
              <a:t>Leverages the flexibility of remote work to travel and live in different locations (Ji, Kim &amp; Kim, 2024).</a:t>
            </a:r>
            <a:endParaRPr/>
          </a:p>
          <a:p>
            <a:pPr marL="457200" lvl="0" indent="-342900" algn="l" rtl="0">
              <a:lnSpc>
                <a:spcPct val="100000"/>
              </a:lnSpc>
              <a:spcBef>
                <a:spcPts val="0"/>
              </a:spcBef>
              <a:spcAft>
                <a:spcPts val="0"/>
              </a:spcAft>
              <a:buSzPts val="1800"/>
              <a:buChar char="●"/>
            </a:pPr>
            <a:r>
              <a:rPr lang="en-AU"/>
              <a:t>The key features of digital nomadism include:</a:t>
            </a:r>
            <a:endParaRPr/>
          </a:p>
          <a:p>
            <a:pPr marL="1371600" lvl="0" indent="-342900" algn="l" rtl="0">
              <a:lnSpc>
                <a:spcPct val="100000"/>
              </a:lnSpc>
              <a:spcBef>
                <a:spcPts val="0"/>
              </a:spcBef>
              <a:spcAft>
                <a:spcPts val="0"/>
              </a:spcAft>
              <a:buSzPts val="1800"/>
              <a:buChar char="•"/>
            </a:pPr>
            <a:r>
              <a:rPr lang="en-AU"/>
              <a:t>Remote work</a:t>
            </a:r>
            <a:endParaRPr/>
          </a:p>
          <a:p>
            <a:pPr marL="1371600" lvl="0" indent="-342900" algn="l" rtl="0">
              <a:lnSpc>
                <a:spcPct val="100000"/>
              </a:lnSpc>
              <a:spcBef>
                <a:spcPts val="0"/>
              </a:spcBef>
              <a:spcAft>
                <a:spcPts val="0"/>
              </a:spcAft>
              <a:buSzPts val="1800"/>
              <a:buChar char="•"/>
            </a:pPr>
            <a:r>
              <a:rPr lang="en-AU"/>
              <a:t>Flexible lifestyle</a:t>
            </a:r>
            <a:endParaRPr/>
          </a:p>
          <a:p>
            <a:pPr marL="1371600" lvl="0" indent="-342900" algn="l" rtl="0">
              <a:lnSpc>
                <a:spcPct val="100000"/>
              </a:lnSpc>
              <a:spcBef>
                <a:spcPts val="0"/>
              </a:spcBef>
              <a:spcAft>
                <a:spcPts val="0"/>
              </a:spcAft>
              <a:buSzPts val="1800"/>
              <a:buChar char="•"/>
            </a:pPr>
            <a:r>
              <a:rPr lang="en-AU"/>
              <a:t>Travel and living arrangements</a:t>
            </a:r>
            <a:endParaRPr/>
          </a:p>
        </p:txBody>
      </p:sp>
      <p:sp>
        <p:nvSpPr>
          <p:cNvPr id="132" name="Google Shape;13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g3188c700660_0_1"/>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Digital Nomads</a:t>
            </a:r>
            <a:endParaRPr/>
          </a:p>
        </p:txBody>
      </p:sp>
      <p:sp>
        <p:nvSpPr>
          <p:cNvPr id="139" name="Google Shape;139;g3188c700660_0_1"/>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AU"/>
              <a:t>Potential trends linked to digital nomads:</a:t>
            </a:r>
            <a:endParaRPr/>
          </a:p>
          <a:p>
            <a:pPr marL="457200" lvl="0" indent="-342900" algn="l" rtl="0">
              <a:lnSpc>
                <a:spcPct val="100000"/>
              </a:lnSpc>
              <a:spcBef>
                <a:spcPts val="0"/>
              </a:spcBef>
              <a:spcAft>
                <a:spcPts val="0"/>
              </a:spcAft>
              <a:buSzPts val="1800"/>
              <a:buChar char="●"/>
            </a:pPr>
            <a:r>
              <a:rPr lang="en-AU"/>
              <a:t>Rise of ‘workcation’ destinations</a:t>
            </a:r>
            <a:endParaRPr/>
          </a:p>
          <a:p>
            <a:pPr marL="457200" lvl="0" indent="-342900" algn="l" rtl="0">
              <a:lnSpc>
                <a:spcPct val="100000"/>
              </a:lnSpc>
              <a:spcBef>
                <a:spcPts val="0"/>
              </a:spcBef>
              <a:spcAft>
                <a:spcPts val="0"/>
              </a:spcAft>
              <a:buSzPts val="1800"/>
              <a:buChar char="●"/>
            </a:pPr>
            <a:r>
              <a:rPr lang="en-AU"/>
              <a:t>Extended stays over short trips</a:t>
            </a:r>
            <a:endParaRPr/>
          </a:p>
          <a:p>
            <a:pPr marL="457200" lvl="0" indent="-342900" algn="l" rtl="0">
              <a:lnSpc>
                <a:spcPct val="100000"/>
              </a:lnSpc>
              <a:spcBef>
                <a:spcPts val="0"/>
              </a:spcBef>
              <a:spcAft>
                <a:spcPts val="0"/>
              </a:spcAft>
              <a:buSzPts val="1800"/>
              <a:buChar char="●"/>
            </a:pPr>
            <a:r>
              <a:rPr lang="en-AU"/>
              <a:t>Policy and infrastructure changes</a:t>
            </a:r>
            <a:endParaRPr/>
          </a:p>
          <a:p>
            <a:pPr marL="457200" lvl="0" indent="-342900" algn="l" rtl="0">
              <a:lnSpc>
                <a:spcPct val="100000"/>
              </a:lnSpc>
              <a:spcBef>
                <a:spcPts val="0"/>
              </a:spcBef>
              <a:spcAft>
                <a:spcPts val="0"/>
              </a:spcAft>
              <a:buSzPts val="1800"/>
              <a:buChar char="●"/>
            </a:pPr>
            <a:r>
              <a:rPr lang="en-AU"/>
              <a:t>Cultural exchange and impact</a:t>
            </a:r>
            <a:endParaRPr/>
          </a:p>
          <a:p>
            <a:pPr marL="457200" lvl="0" indent="-342900" algn="l" rtl="0">
              <a:lnSpc>
                <a:spcPct val="100000"/>
              </a:lnSpc>
              <a:spcBef>
                <a:spcPts val="0"/>
              </a:spcBef>
              <a:spcAft>
                <a:spcPts val="0"/>
              </a:spcAft>
              <a:buSzPts val="1800"/>
              <a:buChar char="●"/>
            </a:pPr>
            <a:r>
              <a:rPr lang="en-AU"/>
              <a:t>Sustainable tourism practices</a:t>
            </a:r>
            <a:endParaRPr/>
          </a:p>
          <a:p>
            <a:pPr marL="0" lvl="0" indent="0" algn="l" rtl="0">
              <a:lnSpc>
                <a:spcPct val="100000"/>
              </a:lnSpc>
              <a:spcBef>
                <a:spcPts val="0"/>
              </a:spcBef>
              <a:spcAft>
                <a:spcPts val="0"/>
              </a:spcAft>
              <a:buNone/>
            </a:pPr>
            <a:endParaRPr/>
          </a:p>
        </p:txBody>
      </p:sp>
      <p:sp>
        <p:nvSpPr>
          <p:cNvPr id="140" name="Google Shape;140;g3188c700660_0_1"/>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Digital Detox</a:t>
            </a:r>
            <a:endParaRPr/>
          </a:p>
        </p:txBody>
      </p:sp>
      <p:sp>
        <p:nvSpPr>
          <p:cNvPr id="147" name="Google Shape;147;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AU"/>
              <a:t>Smart boredom and people’s tendency to be chronically online have created a need for digital detox holidays:</a:t>
            </a:r>
            <a:endParaRPr/>
          </a:p>
          <a:p>
            <a:pPr marL="0" lvl="0" indent="0" algn="l" rtl="0">
              <a:lnSpc>
                <a:spcPct val="100000"/>
              </a:lnSpc>
              <a:spcBef>
                <a:spcPts val="0"/>
              </a:spcBef>
              <a:spcAft>
                <a:spcPts val="0"/>
              </a:spcAft>
              <a:buNone/>
            </a:pPr>
            <a:endParaRPr/>
          </a:p>
          <a:p>
            <a:pPr marL="228600" lvl="0" indent="0" algn="ctr" rtl="0">
              <a:lnSpc>
                <a:spcPct val="100000"/>
              </a:lnSpc>
              <a:spcBef>
                <a:spcPts val="0"/>
              </a:spcBef>
              <a:spcAft>
                <a:spcPts val="0"/>
              </a:spcAft>
              <a:buNone/>
            </a:pPr>
            <a:r>
              <a:rPr lang="en-AU"/>
              <a:t>“</a:t>
            </a:r>
            <a:r>
              <a:rPr lang="en-AU" i="1"/>
              <a:t>a voluntary choice of the traveller to spend the holiday in an environment (e.g. resort, cabin, hotel) where the Internet and mobile signals are absent or digital technology usage is controlled</a:t>
            </a:r>
            <a:r>
              <a:rPr lang="en-AU"/>
              <a:t>” 		(Jiang and Balaji, 2022, p. 453).</a:t>
            </a:r>
            <a:endParaRPr/>
          </a:p>
        </p:txBody>
      </p:sp>
      <p:sp>
        <p:nvSpPr>
          <p:cNvPr id="148" name="Google Shape;14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Digital Detox</a:t>
            </a:r>
            <a:endParaRPr/>
          </a:p>
        </p:txBody>
      </p:sp>
      <p:sp>
        <p:nvSpPr>
          <p:cNvPr id="155" name="Google Shape;155;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AU"/>
              <a:t>While, digital detox holidays have increased in popularity, the concept has also been criticised: </a:t>
            </a:r>
            <a:endParaRPr/>
          </a:p>
          <a:p>
            <a:pPr marL="0" lvl="0" indent="0" algn="l" rtl="0">
              <a:lnSpc>
                <a:spcPct val="100000"/>
              </a:lnSpc>
              <a:spcBef>
                <a:spcPts val="0"/>
              </a:spcBef>
              <a:spcAft>
                <a:spcPts val="0"/>
              </a:spcAft>
              <a:buNone/>
            </a:pPr>
            <a:endParaRPr/>
          </a:p>
          <a:p>
            <a:pPr marL="228600" lvl="0" indent="-50800" algn="ctr" rtl="0">
              <a:lnSpc>
                <a:spcPct val="100000"/>
              </a:lnSpc>
              <a:spcBef>
                <a:spcPts val="1000"/>
              </a:spcBef>
              <a:spcAft>
                <a:spcPts val="0"/>
              </a:spcAft>
              <a:buClr>
                <a:schemeClr val="dk1"/>
              </a:buClr>
              <a:buSzPts val="2800"/>
              <a:buNone/>
            </a:pPr>
            <a:r>
              <a:rPr lang="en-AU"/>
              <a:t>“</a:t>
            </a:r>
            <a:r>
              <a:rPr lang="en-AU" i="1"/>
              <a:t>Digital detox tourism </a:t>
            </a:r>
            <a:r>
              <a:rPr lang="en-AU"/>
              <a:t>[…]</a:t>
            </a:r>
            <a:r>
              <a:rPr lang="en-AU" i="1"/>
              <a:t> declares a surrender to the technological society. It affirms that digital affordances have colonized every aspect of our lives, making it ‘special’ or abnormal to escape from them</a:t>
            </a:r>
            <a:r>
              <a:rPr lang="en-AU"/>
              <a:t>” (Gong et al., 2023, p. 7)</a:t>
            </a:r>
            <a:endParaRPr/>
          </a:p>
          <a:p>
            <a:pPr marL="0" lvl="0" indent="0" algn="ctr" rtl="0">
              <a:lnSpc>
                <a:spcPct val="100000"/>
              </a:lnSpc>
              <a:spcBef>
                <a:spcPts val="1000"/>
              </a:spcBef>
              <a:spcAft>
                <a:spcPts val="0"/>
              </a:spcAft>
              <a:buClr>
                <a:schemeClr val="dk1"/>
              </a:buClr>
              <a:buSzPts val="2800"/>
              <a:buNone/>
            </a:pPr>
            <a:r>
              <a:rPr lang="en-AU"/>
              <a:t>	</a:t>
            </a:r>
            <a:endParaRPr/>
          </a:p>
        </p:txBody>
      </p:sp>
      <p:sp>
        <p:nvSpPr>
          <p:cNvPr id="156" name="Google Shape;15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1546</Words>
  <Application>Microsoft Office PowerPoint</Application>
  <PresentationFormat>Widescreen</PresentationFormat>
  <Paragraphs>173</Paragraphs>
  <Slides>16</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PowerPoint Presentation</vt:lpstr>
      <vt:lpstr>Chapter Outline</vt:lpstr>
      <vt:lpstr>Introduction</vt:lpstr>
      <vt:lpstr>Virtual Tourism</vt:lpstr>
      <vt:lpstr>Virtual Tourism</vt:lpstr>
      <vt:lpstr>Digital Nomads</vt:lpstr>
      <vt:lpstr>Digital Nomads</vt:lpstr>
      <vt:lpstr>Digital Detox</vt:lpstr>
      <vt:lpstr>Digital Detox</vt:lpstr>
      <vt:lpstr>Slow Tourism and Sustainability</vt:lpstr>
      <vt:lpstr>Slow Tourism and Sustainability</vt:lpstr>
      <vt:lpstr>The Solo Traveller</vt:lpstr>
      <vt:lpstr>The Solo Traveller</vt:lpstr>
      <vt:lpstr>Summary</vt:lpstr>
      <vt:lpstr>Case Study</vt:lpstr>
      <vt:lpstr>Case Study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Sally North</dc:creator>
  <cp:lastModifiedBy>Sally North</cp:lastModifiedBy>
  <cp:revision>1</cp:revision>
  <dcterms:created xsi:type="dcterms:W3CDTF">2016-07-13T11:20:36Z</dcterms:created>
  <dcterms:modified xsi:type="dcterms:W3CDTF">2024-12-02T21:12:24Z</dcterms:modified>
</cp:coreProperties>
</file>